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80" r:id="rId4"/>
    <p:sldId id="291" r:id="rId5"/>
    <p:sldId id="281" r:id="rId6"/>
    <p:sldId id="282" r:id="rId7"/>
    <p:sldId id="257" r:id="rId8"/>
    <p:sldId id="258" r:id="rId9"/>
    <p:sldId id="259" r:id="rId10"/>
    <p:sldId id="260" r:id="rId11"/>
    <p:sldId id="283" r:id="rId12"/>
    <p:sldId id="284" r:id="rId13"/>
    <p:sldId id="285" r:id="rId14"/>
    <p:sldId id="286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90" r:id="rId34"/>
    <p:sldId id="279" r:id="rId3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830"/>
  </p:normalViewPr>
  <p:slideViewPr>
    <p:cSldViewPr snapToGrid="0">
      <p:cViewPr varScale="1">
        <p:scale>
          <a:sx n="162" d="100"/>
          <a:sy n="162" d="100"/>
        </p:scale>
        <p:origin x="6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b4ad8cd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b4ad8cd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b4ad8cd0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b4ad8cd0_0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b4ad8cd0_0_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fb4ad8cd0_0_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b4ad8cd0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fb4ad8cd0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4a9c76f7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4a9c76f7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b4ad8cd0_0_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fb4ad8cd0_0_1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b4ad8c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b4ad8cd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0116498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0116498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fb4ad8cd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fb4ad8cd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01164983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01164983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1c5e67f27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1c5e67f27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01164983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01164983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name the combination of the shape embedding network and articulation network as our articulated signed distance function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f_theta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600" b="0" dirty="0">
              <a:effectLst/>
            </a:endParaRPr>
          </a:p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01164983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01164983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fb4ad8cd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fb4ad8cd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dirty="0"/>
            </a:br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fb4ad8cd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fb4ad8cd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011649832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f011649832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efb4ad8cd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efb4ad8cd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fb4ad8cd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fb4ad8cd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fb4ad8cd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fb4ad8cd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sz="15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011649832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011649832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endParaRPr lang="en-US" sz="2400" b="0" dirty="0">
              <a:effectLst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fb4ad8cd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fb4ad8cd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1c5e67f27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1c5e67f27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901265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f011649832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f011649832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fb4ad8cd0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fb4ad8cd0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fb4ad8cd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fb4ad8cd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f4a9c76f7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f4a9c76f7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1c5e67f27_0_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1c5e67f27_0_1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1c5e67f27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1c5e67f27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fb4ad8cd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fb4ad8cd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4a9c76f7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4a9c76f7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sz="15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4a9c76f7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4a9c76f7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4a9c76f77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4a9c76f77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600" dirty="0"/>
            </a:b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67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gif"/><Relationship Id="rId4" Type="http://schemas.openxmlformats.org/officeDocument/2006/relationships/image" Target="../media/image68.png"/><Relationship Id="rId9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11" Type="http://schemas.openxmlformats.org/officeDocument/2006/relationships/image" Target="../media/image19.gif"/><Relationship Id="rId5" Type="http://schemas.openxmlformats.org/officeDocument/2006/relationships/image" Target="../media/image14.gif"/><Relationship Id="rId10" Type="http://schemas.openxmlformats.org/officeDocument/2006/relationships/image" Target="../media/image18.png"/><Relationship Id="rId4" Type="http://schemas.openxmlformats.org/officeDocument/2006/relationships/image" Target="../media/image13.gif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11" Type="http://schemas.openxmlformats.org/officeDocument/2006/relationships/image" Target="../media/image27.gif"/><Relationship Id="rId5" Type="http://schemas.openxmlformats.org/officeDocument/2006/relationships/image" Target="../media/image22.gif"/><Relationship Id="rId10" Type="http://schemas.openxmlformats.org/officeDocument/2006/relationships/image" Target="../media/image26.gif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43300" y="744575"/>
            <a:ext cx="9027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A-SDF: Learning Disentangled Signed Distance Functions </a:t>
            </a:r>
            <a:endParaRPr sz="2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for Articulated Shape Representation</a:t>
            </a:r>
            <a:endParaRPr sz="2200" b="1"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11700" y="3064450"/>
            <a:ext cx="85206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Jiteng Mu, Weichao Qiu, Adam Kortylewski, 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Alan Yuille, Nuno Vasconcelos, Xiaolong Wang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675" y="0"/>
            <a:ext cx="2744325" cy="6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2190525" cy="8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 txBox="1">
            <a:spLocks noGrp="1"/>
          </p:cNvSpPr>
          <p:nvPr>
            <p:ph type="subTitle" idx="1"/>
          </p:nvPr>
        </p:nvSpPr>
        <p:spPr>
          <a:xfrm>
            <a:off x="311700" y="3928950"/>
            <a:ext cx="85206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UC San Diego, Johns Hopkins University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5">
            <a:alphaModFix/>
          </a:blip>
          <a:srcRect l="8368" t="26478" r="8284" b="20870"/>
          <a:stretch/>
        </p:blipFill>
        <p:spPr>
          <a:xfrm>
            <a:off x="2201000" y="106684"/>
            <a:ext cx="2190525" cy="5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1"/>
    </mc:Choice>
    <mc:Fallback xmlns="">
      <p:transition spd="slow" advTm="213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3" name="Google Shape;243;p33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3" y="1929526"/>
            <a:ext cx="1624542" cy="117771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136400" y="948350"/>
            <a:ext cx="200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Rigid object reconstruction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Park et al.,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Mescheder et al.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399915" y="3194964"/>
            <a:ext cx="1595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5"/>
    </mc:Choice>
    <mc:Fallback xmlns="">
      <p:transition spd="slow" advTm="171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3" y="1929526"/>
            <a:ext cx="1624542" cy="11777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136400" y="948350"/>
            <a:ext cx="200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Rigid object reconstruction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Park et al.,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Mescheder et al.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2652893" y="973529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Articulated humans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Deng et al., ECCV 2020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864" y="1863974"/>
            <a:ext cx="1683696" cy="117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399915" y="3194964"/>
            <a:ext cx="1595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2809630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7"/>
    </mc:Choice>
    <mc:Fallback xmlns="">
      <p:transition spd="slow" advTm="1617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4" name="Google Shape;264;p35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3" y="1929526"/>
            <a:ext cx="1624542" cy="117771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136400" y="948350"/>
            <a:ext cx="200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Rigid object reconstruction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Park et al.,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Mescheder et al.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2652893" y="973529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Articulated humans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Deng et al., ECCV 2020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864" y="1863974"/>
            <a:ext cx="1683696" cy="117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4852401" y="973529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6D pose estimation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Li et al., CVPR 2020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072" y="1908861"/>
            <a:ext cx="1416136" cy="108422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399915" y="3194964"/>
            <a:ext cx="1595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2809630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5006654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5"/>
    </mc:Choice>
    <mc:Fallback xmlns="">
      <p:transition spd="slow" advTm="198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9" name="Google Shape;279;p3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83" y="1929526"/>
            <a:ext cx="1624542" cy="117771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136400" y="948350"/>
            <a:ext cx="20004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Rigid object reconstruction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Park et al.,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Mescheder et al. CVPR 2019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2652893" y="973529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Articulated humans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Deng et al., ECCV 2020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864" y="1863974"/>
            <a:ext cx="1683696" cy="117399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4852401" y="973529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6D pose estimation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Li et al., CVPR 2020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072" y="1908861"/>
            <a:ext cx="1416136" cy="108422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399915" y="3194964"/>
            <a:ext cx="1595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2809630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5006654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6998201" y="973554"/>
            <a:ext cx="1683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7216454" y="3194964"/>
            <a:ext cx="168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3D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Category-level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3C4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Articulated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6">
            <a:alphaModFix/>
          </a:blip>
          <a:srcRect l="28454" t="24384" r="27601" b="21305"/>
          <a:stretch/>
        </p:blipFill>
        <p:spPr>
          <a:xfrm>
            <a:off x="6998200" y="1830200"/>
            <a:ext cx="1004624" cy="1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7">
            <a:alphaModFix/>
          </a:blip>
          <a:srcRect l="28709" t="22354" r="22687" b="20253"/>
          <a:stretch/>
        </p:blipFill>
        <p:spPr>
          <a:xfrm>
            <a:off x="7888550" y="1794975"/>
            <a:ext cx="1111024" cy="1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2"/>
    </mc:Choice>
    <mc:Fallback xmlns="">
      <p:transition spd="slow" advTm="1577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key idea: disentangled shape and articulation space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7" name="Google Shape;197;p30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30"/>
          <p:cNvSpPr/>
          <p:nvPr/>
        </p:nvSpPr>
        <p:spPr>
          <a:xfrm rot="5400000">
            <a:off x="4281890" y="2983396"/>
            <a:ext cx="2139000" cy="10158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rot="5400000">
            <a:off x="2812233" y="2514534"/>
            <a:ext cx="848700" cy="1701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26" y="2238337"/>
            <a:ext cx="738298" cy="46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607" y="2098255"/>
            <a:ext cx="682267" cy="74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032" y="2088367"/>
            <a:ext cx="751482" cy="764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4845985" y="3239902"/>
            <a:ext cx="1015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6671089" y="3032978"/>
            <a:ext cx="904800" cy="919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SDF</a:t>
            </a:r>
            <a:endParaRPr sz="2000"/>
          </a:p>
        </p:txBody>
      </p:sp>
      <p:cxnSp>
        <p:nvCxnSpPr>
          <p:cNvPr id="205" name="Google Shape;205;p30"/>
          <p:cNvCxnSpPr>
            <a:stCxn id="198" idx="0"/>
            <a:endCxn id="204" idx="1"/>
          </p:cNvCxnSpPr>
          <p:nvPr/>
        </p:nvCxnSpPr>
        <p:spPr>
          <a:xfrm>
            <a:off x="5859290" y="3491296"/>
            <a:ext cx="811800" cy="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30"/>
          <p:cNvCxnSpPr>
            <a:stCxn id="199" idx="0"/>
          </p:cNvCxnSpPr>
          <p:nvPr/>
        </p:nvCxnSpPr>
        <p:spPr>
          <a:xfrm>
            <a:off x="3321633" y="2599584"/>
            <a:ext cx="149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0"/>
          <p:cNvSpPr/>
          <p:nvPr/>
        </p:nvSpPr>
        <p:spPr>
          <a:xfrm rot="5400000">
            <a:off x="3053656" y="3454420"/>
            <a:ext cx="365400" cy="183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30"/>
          <p:cNvCxnSpPr>
            <a:stCxn id="207" idx="0"/>
          </p:cNvCxnSpPr>
          <p:nvPr/>
        </p:nvCxnSpPr>
        <p:spPr>
          <a:xfrm>
            <a:off x="3327856" y="3545920"/>
            <a:ext cx="153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30"/>
          <p:cNvSpPr txBox="1"/>
          <p:nvPr/>
        </p:nvSpPr>
        <p:spPr>
          <a:xfrm>
            <a:off x="3439679" y="2171790"/>
            <a:ext cx="1214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3368526" y="3104041"/>
            <a:ext cx="1335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1439621" y="3292617"/>
            <a:ext cx="917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(x,y,z)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48102" y="896600"/>
            <a:ext cx="343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Shape code sharing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shape and articulation codes</a:t>
            </a:r>
            <a:endParaRPr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59"/>
    </mc:Choice>
    <mc:Fallback xmlns="">
      <p:transition spd="slow" advTm="2695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key idea: disentangled shape and articulation space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1"/>
          <p:cNvSpPr/>
          <p:nvPr/>
        </p:nvSpPr>
        <p:spPr>
          <a:xfrm rot="5400000">
            <a:off x="4281890" y="2983396"/>
            <a:ext cx="2139000" cy="10158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/>
          <p:nvPr/>
        </p:nvSpPr>
        <p:spPr>
          <a:xfrm rot="5400000">
            <a:off x="2812233" y="2514534"/>
            <a:ext cx="848700" cy="1701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26" y="2238337"/>
            <a:ext cx="738298" cy="46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607" y="2098255"/>
            <a:ext cx="682267" cy="74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032" y="2088367"/>
            <a:ext cx="751482" cy="764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4845985" y="3239902"/>
            <a:ext cx="1015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6671089" y="3032978"/>
            <a:ext cx="904800" cy="919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SDF</a:t>
            </a:r>
            <a:endParaRPr sz="2000"/>
          </a:p>
        </p:txBody>
      </p:sp>
      <p:cxnSp>
        <p:nvCxnSpPr>
          <p:cNvPr id="226" name="Google Shape;226;p31"/>
          <p:cNvCxnSpPr>
            <a:stCxn id="219" idx="0"/>
            <a:endCxn id="225" idx="1"/>
          </p:cNvCxnSpPr>
          <p:nvPr/>
        </p:nvCxnSpPr>
        <p:spPr>
          <a:xfrm>
            <a:off x="5859290" y="3491296"/>
            <a:ext cx="811800" cy="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1"/>
          <p:cNvCxnSpPr>
            <a:stCxn id="220" idx="0"/>
          </p:cNvCxnSpPr>
          <p:nvPr/>
        </p:nvCxnSpPr>
        <p:spPr>
          <a:xfrm>
            <a:off x="3321633" y="2599584"/>
            <a:ext cx="149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31"/>
          <p:cNvCxnSpPr>
            <a:stCxn id="229" idx="0"/>
          </p:cNvCxnSpPr>
          <p:nvPr/>
        </p:nvCxnSpPr>
        <p:spPr>
          <a:xfrm>
            <a:off x="3324623" y="4244446"/>
            <a:ext cx="150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31"/>
          <p:cNvSpPr/>
          <p:nvPr/>
        </p:nvSpPr>
        <p:spPr>
          <a:xfrm rot="5400000">
            <a:off x="3060173" y="4156396"/>
            <a:ext cx="352800" cy="176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1"/>
          <p:cNvSpPr/>
          <p:nvPr/>
        </p:nvSpPr>
        <p:spPr>
          <a:xfrm rot="5400000">
            <a:off x="3053656" y="3454420"/>
            <a:ext cx="365400" cy="1830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" name="Google Shape;231;p31"/>
          <p:cNvCxnSpPr>
            <a:stCxn id="230" idx="0"/>
          </p:cNvCxnSpPr>
          <p:nvPr/>
        </p:nvCxnSpPr>
        <p:spPr>
          <a:xfrm>
            <a:off x="3327856" y="3545920"/>
            <a:ext cx="153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p31"/>
          <p:cNvSpPr txBox="1"/>
          <p:nvPr/>
        </p:nvSpPr>
        <p:spPr>
          <a:xfrm>
            <a:off x="3439679" y="2171790"/>
            <a:ext cx="12144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3368526" y="3104041"/>
            <a:ext cx="1335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3321625" y="3811225"/>
            <a:ext cx="1494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1012577" y="4055514"/>
            <a:ext cx="650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2130854" y="4048199"/>
            <a:ext cx="650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0°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1605369" y="4051721"/>
            <a:ext cx="6501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45°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1439621" y="3292617"/>
            <a:ext cx="917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(x,y,z)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448102" y="896600"/>
            <a:ext cx="343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Shape code sharing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Separate shape and articulation codes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2"/>
    </mc:Choice>
    <mc:Fallback xmlns="">
      <p:transition spd="slow" advTm="202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code sharing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32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2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 sharing for all shapes articulated from the same instance, regardless of its articulation.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2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" name="Google Shape;267;p32"/>
          <p:cNvCxnSpPr>
            <a:stCxn id="266" idx="0"/>
            <a:endCxn id="262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2"/>
          <p:cNvCxnSpPr>
            <a:stCxn id="252" idx="0"/>
            <a:endCxn id="265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9" name="Google Shape;26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3"/>
    </mc:Choice>
    <mc:Fallback xmlns="">
      <p:transition spd="slow" advTm="1241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code sharing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5" name="Google Shape;275;p33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3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Code sharing for all shapes articulated from the same instance, regardless of its articulation.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5" name="Google Shape;285;p33"/>
          <p:cNvCxnSpPr>
            <a:stCxn id="283" idx="2"/>
            <a:endCxn id="286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26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33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3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94" name="Google Shape;294;p33"/>
          <p:cNvCxnSpPr>
            <a:stCxn id="295" idx="3"/>
            <a:endCxn id="283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3"/>
          <p:cNvCxnSpPr>
            <a:stCxn id="283" idx="0"/>
            <a:endCxn id="297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33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3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p33"/>
          <p:cNvCxnSpPr>
            <a:stCxn id="307" idx="0"/>
            <a:endCxn id="304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33"/>
          <p:cNvCxnSpPr>
            <a:stCxn id="288" idx="0"/>
            <a:endCxn id="295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0" name="Google Shape;31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"/>
    </mc:Choice>
    <mc:Fallback xmlns="">
      <p:transition spd="slow" advTm="851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articulation modeling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6" name="Google Shape;316;p34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972375" y="352118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4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34"/>
          <p:cNvCxnSpPr>
            <a:stCxn id="324" idx="2"/>
            <a:endCxn id="328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34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1095150" y="3666001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1768666" y="3661595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0°</a:t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452177" y="3663717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45°</a:t>
            </a: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9" name="Google Shape;339;p34"/>
          <p:cNvCxnSpPr>
            <a:stCxn id="340" idx="3"/>
            <a:endCxn id="324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34"/>
          <p:cNvCxnSpPr>
            <a:stCxn id="324" idx="0"/>
            <a:endCxn id="342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4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" name="Google Shape;343;p34"/>
          <p:cNvCxnSpPr>
            <a:stCxn id="344" idx="3"/>
            <a:endCxn id="326" idx="2"/>
          </p:cNvCxnSpPr>
          <p:nvPr/>
        </p:nvCxnSpPr>
        <p:spPr>
          <a:xfrm rot="10800000" flipH="1">
            <a:off x="2662210" y="3658312"/>
            <a:ext cx="26898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34"/>
          <p:cNvSpPr/>
          <p:nvPr/>
        </p:nvSpPr>
        <p:spPr>
          <a:xfrm rot="5400000">
            <a:off x="2570696" y="370218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"/>
          <p:cNvSpPr/>
          <p:nvPr/>
        </p:nvSpPr>
        <p:spPr>
          <a:xfrm rot="5400000">
            <a:off x="2570710" y="3522262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4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4"/>
          <p:cNvSpPr/>
          <p:nvPr/>
        </p:nvSpPr>
        <p:spPr>
          <a:xfrm rot="5400000">
            <a:off x="2073430" y="3699970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34"/>
          <p:cNvCxnSpPr>
            <a:stCxn id="355" idx="0"/>
            <a:endCxn id="352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34"/>
          <p:cNvCxnSpPr>
            <a:stCxn id="355" idx="0"/>
            <a:endCxn id="344" idx="2"/>
          </p:cNvCxnSpPr>
          <p:nvPr/>
        </p:nvCxnSpPr>
        <p:spPr>
          <a:xfrm>
            <a:off x="2210677" y="3195357"/>
            <a:ext cx="405900" cy="3726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34"/>
          <p:cNvCxnSpPr>
            <a:stCxn id="332" idx="0"/>
            <a:endCxn id="340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34"/>
          <p:cNvCxnSpPr>
            <a:stCxn id="356" idx="0"/>
            <a:endCxn id="345" idx="2"/>
          </p:cNvCxnSpPr>
          <p:nvPr/>
        </p:nvCxnSpPr>
        <p:spPr>
          <a:xfrm>
            <a:off x="2210680" y="3745720"/>
            <a:ext cx="405900" cy="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1" name="Google Shape;36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54613" y="3553588"/>
            <a:ext cx="102413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1024580" y="3510825"/>
            <a:ext cx="102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4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4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Introducing the joint angles to model articulation.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4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34"/>
          <p:cNvCxnSpPr>
            <a:endCxn id="367" idx="2"/>
          </p:cNvCxnSpPr>
          <p:nvPr/>
        </p:nvCxnSpPr>
        <p:spPr>
          <a:xfrm>
            <a:off x="5443627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6"/>
    </mc:Choice>
    <mc:Fallback xmlns="">
      <p:transition spd="slow" advTm="1245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articulation modeling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4" name="Google Shape;374;p35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35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>
            <a:off x="972375" y="352118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p35"/>
          <p:cNvCxnSpPr>
            <a:stCxn id="386" idx="0"/>
            <a:endCxn id="383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35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5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9" name="Google Shape;389;p35"/>
          <p:cNvCxnSpPr>
            <a:stCxn id="384" idx="2"/>
            <a:endCxn id="390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35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1095150" y="3666001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1768666" y="3661595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0°</a:t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1452177" y="3663717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45°</a:t>
            </a:r>
            <a:endParaRPr/>
          </a:p>
        </p:txBody>
      </p:sp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03" name="Google Shape;403;p35"/>
          <p:cNvCxnSpPr>
            <a:stCxn id="404" idx="3"/>
            <a:endCxn id="384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35"/>
          <p:cNvCxnSpPr>
            <a:stCxn id="384" idx="0"/>
            <a:endCxn id="406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35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7" name="Google Shape;407;p35"/>
          <p:cNvCxnSpPr>
            <a:stCxn id="408" idx="3"/>
            <a:endCxn id="388" idx="2"/>
          </p:cNvCxnSpPr>
          <p:nvPr/>
        </p:nvCxnSpPr>
        <p:spPr>
          <a:xfrm rot="10800000" flipH="1">
            <a:off x="2662210" y="3658312"/>
            <a:ext cx="26898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" name="Google Shape;409;p35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35"/>
          <p:cNvSpPr/>
          <p:nvPr/>
        </p:nvSpPr>
        <p:spPr>
          <a:xfrm rot="5400000">
            <a:off x="2570696" y="370218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5"/>
          <p:cNvSpPr/>
          <p:nvPr/>
        </p:nvSpPr>
        <p:spPr>
          <a:xfrm rot="5400000">
            <a:off x="2570710" y="3522262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5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/>
          <p:nvPr/>
        </p:nvSpPr>
        <p:spPr>
          <a:xfrm rot="5400000">
            <a:off x="2073430" y="3699970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" name="Google Shape;422;p35"/>
          <p:cNvCxnSpPr>
            <a:stCxn id="420" idx="0"/>
            <a:endCxn id="417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35"/>
          <p:cNvCxnSpPr>
            <a:stCxn id="420" idx="0"/>
            <a:endCxn id="408" idx="2"/>
          </p:cNvCxnSpPr>
          <p:nvPr/>
        </p:nvCxnSpPr>
        <p:spPr>
          <a:xfrm>
            <a:off x="2210677" y="3195357"/>
            <a:ext cx="405900" cy="3726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35"/>
          <p:cNvCxnSpPr>
            <a:stCxn id="394" idx="0"/>
            <a:endCxn id="404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35"/>
          <p:cNvCxnSpPr>
            <a:stCxn id="421" idx="0"/>
            <a:endCxn id="410" idx="2"/>
          </p:cNvCxnSpPr>
          <p:nvPr/>
        </p:nvCxnSpPr>
        <p:spPr>
          <a:xfrm>
            <a:off x="2210680" y="3745720"/>
            <a:ext cx="405900" cy="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35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54613" y="3553588"/>
            <a:ext cx="102413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5"/>
          <p:cNvSpPr txBox="1"/>
          <p:nvPr/>
        </p:nvSpPr>
        <p:spPr>
          <a:xfrm>
            <a:off x="1024580" y="3510825"/>
            <a:ext cx="102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0" name="Google Shape;430;p35"/>
          <p:cNvCxnSpPr>
            <a:stCxn id="406" idx="3"/>
            <a:endCxn id="383" idx="2"/>
          </p:cNvCxnSpPr>
          <p:nvPr/>
        </p:nvCxnSpPr>
        <p:spPr>
          <a:xfrm>
            <a:off x="4503739" y="2882612"/>
            <a:ext cx="15804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5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Introducing the joint angles to model articulation.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7021978" y="2141437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SDF Values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6998249" y="1852756"/>
            <a:ext cx="124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403" y="2428975"/>
            <a:ext cx="571500" cy="58154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/>
          <p:nvPr/>
        </p:nvSpPr>
        <p:spPr>
          <a:xfrm>
            <a:off x="7947865" y="2337506"/>
            <a:ext cx="61500" cy="615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6" name="Google Shape;436;p35"/>
          <p:cNvCxnSpPr/>
          <p:nvPr/>
        </p:nvCxnSpPr>
        <p:spPr>
          <a:xfrm rot="10800000" flipH="1">
            <a:off x="7539400" y="2370856"/>
            <a:ext cx="420600" cy="16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37" name="Google Shape;43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6463" y="2530835"/>
            <a:ext cx="73655" cy="92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5"/>
          <p:cNvCxnSpPr/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35"/>
          <p:cNvCxnSpPr>
            <a:stCxn id="388" idx="0"/>
            <a:endCxn id="386" idx="2"/>
          </p:cNvCxnSpPr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p35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2"/>
    </mc:Choice>
    <mc:Fallback xmlns="">
      <p:transition spd="slow" advTm="94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Motivation: representing general articulated objects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0" name="Google Shape;110;p2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6"/>
          <p:cNvSpPr txBox="1"/>
          <p:nvPr/>
        </p:nvSpPr>
        <p:spPr>
          <a:xfrm>
            <a:off x="4529100" y="4774200"/>
            <a:ext cx="461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Loper et al. SMPL: A Skinned Multi-Person Linear Model. ACM transactions on graphics (TOG), 2015.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Romero et al. Embodied hands: Modeling and capturing hands and bodies together. ACM Transactions on Graphics (TOG), 2017.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credit: https://www.photonics.com/Articles/Vision_helps_robots_help_you/a54525</a:t>
            </a:r>
            <a:endParaRPr sz="600"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" y="2043025"/>
            <a:ext cx="2652750" cy="1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/>
        </p:nvSpPr>
        <p:spPr>
          <a:xfrm>
            <a:off x="346525" y="158072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the refrigerator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5"/>
    </mc:Choice>
    <mc:Fallback xmlns="">
      <p:transition spd="slow" advTm="202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articulation modeling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6" name="Google Shape;446;p3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36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972375" y="352118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6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6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6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9" name="Google Shape;459;p36"/>
          <p:cNvCxnSpPr>
            <a:stCxn id="460" idx="0"/>
            <a:endCxn id="457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36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36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4" name="Google Shape;464;p36"/>
          <p:cNvCxnSpPr>
            <a:stCxn id="458" idx="2"/>
            <a:endCxn id="465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6" name="Google Shape;466;p36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1095150" y="3666001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468" name="Google Shape;468;p36"/>
          <p:cNvSpPr txBox="1"/>
          <p:nvPr/>
        </p:nvSpPr>
        <p:spPr>
          <a:xfrm>
            <a:off x="1768666" y="3661595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0°</a:t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1452177" y="3663717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45°</a:t>
            </a:r>
            <a:endParaRPr/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8" name="Google Shape;478;p36"/>
          <p:cNvCxnSpPr>
            <a:stCxn id="479" idx="3"/>
            <a:endCxn id="458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36"/>
          <p:cNvCxnSpPr>
            <a:stCxn id="458" idx="0"/>
            <a:endCxn id="481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36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" name="Google Shape;482;p36"/>
          <p:cNvCxnSpPr>
            <a:stCxn id="483" idx="3"/>
            <a:endCxn id="462" idx="2"/>
          </p:cNvCxnSpPr>
          <p:nvPr/>
        </p:nvCxnSpPr>
        <p:spPr>
          <a:xfrm rot="10800000" flipH="1">
            <a:off x="2662210" y="3658312"/>
            <a:ext cx="26898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4" name="Google Shape;484;p36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36"/>
          <p:cNvSpPr/>
          <p:nvPr/>
        </p:nvSpPr>
        <p:spPr>
          <a:xfrm rot="5400000">
            <a:off x="2570696" y="370218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6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"/>
          <p:cNvSpPr/>
          <p:nvPr/>
        </p:nvSpPr>
        <p:spPr>
          <a:xfrm rot="5400000">
            <a:off x="2570710" y="3522262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6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6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6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6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6"/>
          <p:cNvSpPr/>
          <p:nvPr/>
        </p:nvSpPr>
        <p:spPr>
          <a:xfrm rot="5400000">
            <a:off x="2073430" y="3699970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8" name="Google Shape;498;p36"/>
          <p:cNvCxnSpPr>
            <a:stCxn id="496" idx="0"/>
            <a:endCxn id="493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36"/>
          <p:cNvCxnSpPr>
            <a:stCxn id="496" idx="0"/>
            <a:endCxn id="483" idx="2"/>
          </p:cNvCxnSpPr>
          <p:nvPr/>
        </p:nvCxnSpPr>
        <p:spPr>
          <a:xfrm>
            <a:off x="2210677" y="3195357"/>
            <a:ext cx="405900" cy="3726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36"/>
          <p:cNvCxnSpPr>
            <a:stCxn id="469" idx="0"/>
            <a:endCxn id="479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36"/>
          <p:cNvCxnSpPr>
            <a:stCxn id="497" idx="0"/>
            <a:endCxn id="485" idx="2"/>
          </p:cNvCxnSpPr>
          <p:nvPr/>
        </p:nvCxnSpPr>
        <p:spPr>
          <a:xfrm>
            <a:off x="2210680" y="3745720"/>
            <a:ext cx="405900" cy="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36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3" name="Google Shape;503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4613" y="3553588"/>
            <a:ext cx="102413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 txBox="1"/>
          <p:nvPr/>
        </p:nvSpPr>
        <p:spPr>
          <a:xfrm>
            <a:off x="1024580" y="3510825"/>
            <a:ext cx="102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6" name="Google Shape;506;p36"/>
          <p:cNvCxnSpPr>
            <a:stCxn id="481" idx="3"/>
            <a:endCxn id="457" idx="2"/>
          </p:cNvCxnSpPr>
          <p:nvPr/>
        </p:nvCxnSpPr>
        <p:spPr>
          <a:xfrm>
            <a:off x="4503739" y="2882612"/>
            <a:ext cx="15804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p36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Introducing the joint angles to model articulation.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36"/>
          <p:cNvSpPr txBox="1"/>
          <p:nvPr/>
        </p:nvSpPr>
        <p:spPr>
          <a:xfrm>
            <a:off x="7021978" y="2141437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SDF Values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36"/>
          <p:cNvSpPr txBox="1"/>
          <p:nvPr/>
        </p:nvSpPr>
        <p:spPr>
          <a:xfrm>
            <a:off x="6998249" y="1852756"/>
            <a:ext cx="124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403" y="2428975"/>
            <a:ext cx="571500" cy="58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6"/>
          <p:cNvSpPr/>
          <p:nvPr/>
        </p:nvSpPr>
        <p:spPr>
          <a:xfrm>
            <a:off x="7947865" y="2337506"/>
            <a:ext cx="61500" cy="615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" name="Google Shape;512;p36"/>
          <p:cNvCxnSpPr/>
          <p:nvPr/>
        </p:nvCxnSpPr>
        <p:spPr>
          <a:xfrm rot="10800000" flipH="1">
            <a:off x="7539400" y="2370856"/>
            <a:ext cx="420600" cy="16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13" name="Google Shape;51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6463" y="2530835"/>
            <a:ext cx="73655" cy="92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6"/>
          <p:cNvCxnSpPr/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36"/>
          <p:cNvCxnSpPr>
            <a:stCxn id="462" idx="0"/>
            <a:endCxn id="460" idx="2"/>
          </p:cNvCxnSpPr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1"/>
    </mc:Choice>
    <mc:Fallback xmlns="">
      <p:transition spd="slow" advTm="975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articulation modeling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1" name="Google Shape;521;p37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7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37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972375" y="352118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0" name="Google Shape;530;p37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7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7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7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4" name="Google Shape;534;p37"/>
          <p:cNvCxnSpPr>
            <a:stCxn id="535" idx="0"/>
            <a:endCxn id="532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37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37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7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9" name="Google Shape;539;p37"/>
          <p:cNvCxnSpPr>
            <a:stCxn id="533" idx="2"/>
            <a:endCxn id="540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" name="Google Shape;541;p37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37"/>
          <p:cNvSpPr txBox="1"/>
          <p:nvPr/>
        </p:nvSpPr>
        <p:spPr>
          <a:xfrm>
            <a:off x="1095150" y="3666001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543" name="Google Shape;543;p37"/>
          <p:cNvSpPr txBox="1"/>
          <p:nvPr/>
        </p:nvSpPr>
        <p:spPr>
          <a:xfrm>
            <a:off x="1768666" y="3661595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0°</a:t>
            </a:r>
            <a:endParaRPr/>
          </a:p>
        </p:txBody>
      </p:sp>
      <p:sp>
        <p:nvSpPr>
          <p:cNvPr id="544" name="Google Shape;544;p37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7"/>
          <p:cNvSpPr txBox="1"/>
          <p:nvPr/>
        </p:nvSpPr>
        <p:spPr>
          <a:xfrm>
            <a:off x="1452177" y="3663717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45°</a:t>
            </a:r>
            <a:endParaRPr/>
          </a:p>
        </p:txBody>
      </p:sp>
      <p:pic>
        <p:nvPicPr>
          <p:cNvPr id="546" name="Google Shape;5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7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3" name="Google Shape;553;p37"/>
          <p:cNvCxnSpPr>
            <a:stCxn id="554" idx="3"/>
            <a:endCxn id="533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37"/>
          <p:cNvCxnSpPr>
            <a:stCxn id="533" idx="0"/>
            <a:endCxn id="556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37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7"/>
          <p:cNvCxnSpPr>
            <a:stCxn id="558" idx="3"/>
            <a:endCxn id="537" idx="2"/>
          </p:cNvCxnSpPr>
          <p:nvPr/>
        </p:nvCxnSpPr>
        <p:spPr>
          <a:xfrm rot="10800000" flipH="1">
            <a:off x="2662210" y="3658312"/>
            <a:ext cx="26898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37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37"/>
          <p:cNvSpPr/>
          <p:nvPr/>
        </p:nvSpPr>
        <p:spPr>
          <a:xfrm rot="5400000">
            <a:off x="2570696" y="370218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1" name="Google Shape;5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7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7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7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7"/>
          <p:cNvSpPr/>
          <p:nvPr/>
        </p:nvSpPr>
        <p:spPr>
          <a:xfrm rot="5400000">
            <a:off x="2570710" y="3522262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7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7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7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7"/>
          <p:cNvSpPr/>
          <p:nvPr/>
        </p:nvSpPr>
        <p:spPr>
          <a:xfrm rot="5400000">
            <a:off x="2073430" y="3699970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3" name="Google Shape;573;p37"/>
          <p:cNvCxnSpPr>
            <a:stCxn id="571" idx="0"/>
            <a:endCxn id="568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37"/>
          <p:cNvCxnSpPr>
            <a:stCxn id="571" idx="0"/>
            <a:endCxn id="558" idx="2"/>
          </p:cNvCxnSpPr>
          <p:nvPr/>
        </p:nvCxnSpPr>
        <p:spPr>
          <a:xfrm>
            <a:off x="2210677" y="3195357"/>
            <a:ext cx="405900" cy="3726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37"/>
          <p:cNvCxnSpPr>
            <a:stCxn id="544" idx="0"/>
            <a:endCxn id="554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37"/>
          <p:cNvCxnSpPr>
            <a:stCxn id="572" idx="0"/>
            <a:endCxn id="560" idx="2"/>
          </p:cNvCxnSpPr>
          <p:nvPr/>
        </p:nvCxnSpPr>
        <p:spPr>
          <a:xfrm>
            <a:off x="2210680" y="3745720"/>
            <a:ext cx="405900" cy="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37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7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4613" y="3553588"/>
            <a:ext cx="102413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 txBox="1"/>
          <p:nvPr/>
        </p:nvSpPr>
        <p:spPr>
          <a:xfrm>
            <a:off x="1024580" y="3510825"/>
            <a:ext cx="102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1" name="Google Shape;581;p37"/>
          <p:cNvCxnSpPr>
            <a:stCxn id="556" idx="3"/>
            <a:endCxn id="532" idx="2"/>
          </p:cNvCxnSpPr>
          <p:nvPr/>
        </p:nvCxnSpPr>
        <p:spPr>
          <a:xfrm>
            <a:off x="4503739" y="2882612"/>
            <a:ext cx="15804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Google Shape;556;p37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7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Optionally,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predict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part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labels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part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labels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are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provided.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37"/>
          <p:cNvSpPr/>
          <p:nvPr/>
        </p:nvSpPr>
        <p:spPr>
          <a:xfrm>
            <a:off x="6998375" y="1939256"/>
            <a:ext cx="12468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/>
          <p:nvPr/>
        </p:nvSpPr>
        <p:spPr>
          <a:xfrm>
            <a:off x="7021978" y="2141437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SDF Values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37"/>
          <p:cNvSpPr txBox="1"/>
          <p:nvPr/>
        </p:nvSpPr>
        <p:spPr>
          <a:xfrm>
            <a:off x="6998249" y="1852756"/>
            <a:ext cx="124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6" name="Google Shape;5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403" y="2428975"/>
            <a:ext cx="571500" cy="58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7"/>
          <p:cNvSpPr/>
          <p:nvPr/>
        </p:nvSpPr>
        <p:spPr>
          <a:xfrm>
            <a:off x="7947865" y="2337506"/>
            <a:ext cx="61500" cy="615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8" name="Google Shape;588;p37"/>
          <p:cNvCxnSpPr/>
          <p:nvPr/>
        </p:nvCxnSpPr>
        <p:spPr>
          <a:xfrm rot="10800000" flipH="1">
            <a:off x="7539400" y="2370856"/>
            <a:ext cx="420600" cy="16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89" name="Google Shape;589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6463" y="2530835"/>
            <a:ext cx="73655" cy="92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7"/>
          <p:cNvCxnSpPr/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37"/>
          <p:cNvCxnSpPr/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37"/>
          <p:cNvSpPr txBox="1"/>
          <p:nvPr/>
        </p:nvSpPr>
        <p:spPr>
          <a:xfrm>
            <a:off x="7007300" y="3119743"/>
            <a:ext cx="1246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Part Labels (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Optional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3" name="Google Shape;59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82617" y="3412014"/>
            <a:ext cx="548640" cy="50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0"/>
    </mc:Choice>
    <mc:Fallback xmlns="">
      <p:transition spd="slow" advTm="1166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Our method: </a:t>
            </a: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architecture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p38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38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748200" y="1947231"/>
            <a:ext cx="23229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8"/>
          <p:cNvSpPr/>
          <p:nvPr/>
        </p:nvSpPr>
        <p:spPr>
          <a:xfrm>
            <a:off x="972375" y="2295909"/>
            <a:ext cx="13539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8"/>
          <p:cNvSpPr/>
          <p:nvPr/>
        </p:nvSpPr>
        <p:spPr>
          <a:xfrm>
            <a:off x="972375" y="352118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8"/>
          <p:cNvSpPr/>
          <p:nvPr/>
        </p:nvSpPr>
        <p:spPr>
          <a:xfrm>
            <a:off x="972375" y="2967756"/>
            <a:ext cx="1353900" cy="445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8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38"/>
          <p:cNvSpPr/>
          <p:nvPr/>
        </p:nvSpPr>
        <p:spPr>
          <a:xfrm>
            <a:off x="6998375" y="1939256"/>
            <a:ext cx="12468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8"/>
          <p:cNvSpPr txBox="1"/>
          <p:nvPr/>
        </p:nvSpPr>
        <p:spPr>
          <a:xfrm>
            <a:off x="1159055" y="2927706"/>
            <a:ext cx="85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Sampled Point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38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8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8"/>
          <p:cNvSpPr txBox="1"/>
          <p:nvPr/>
        </p:nvSpPr>
        <p:spPr>
          <a:xfrm>
            <a:off x="7021978" y="2141437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SDF Values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38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8"/>
          <p:cNvSpPr txBox="1"/>
          <p:nvPr/>
        </p:nvSpPr>
        <p:spPr>
          <a:xfrm>
            <a:off x="7007300" y="3119743"/>
            <a:ext cx="1246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Part Labels (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Optional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38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5" name="Google Shape;615;p38"/>
          <p:cNvCxnSpPr>
            <a:stCxn id="616" idx="0"/>
            <a:endCxn id="612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7" name="Google Shape;617;p38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p38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8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0" name="Google Shape;620;p38"/>
          <p:cNvCxnSpPr>
            <a:stCxn id="614" idx="2"/>
            <a:endCxn id="621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2" name="Google Shape;622;p38"/>
          <p:cNvSpPr txBox="1"/>
          <p:nvPr/>
        </p:nvSpPr>
        <p:spPr>
          <a:xfrm>
            <a:off x="748194" y="1872781"/>
            <a:ext cx="232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3" name="Google Shape;623;p38"/>
          <p:cNvSpPr txBox="1"/>
          <p:nvPr/>
        </p:nvSpPr>
        <p:spPr>
          <a:xfrm>
            <a:off x="6998249" y="1852756"/>
            <a:ext cx="124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38"/>
          <p:cNvSpPr txBox="1"/>
          <p:nvPr/>
        </p:nvSpPr>
        <p:spPr>
          <a:xfrm>
            <a:off x="1095150" y="3666001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90°</a:t>
            </a:r>
            <a:endParaRPr/>
          </a:p>
        </p:txBody>
      </p:sp>
      <p:sp>
        <p:nvSpPr>
          <p:cNvPr id="625" name="Google Shape;625;p38"/>
          <p:cNvSpPr txBox="1"/>
          <p:nvPr/>
        </p:nvSpPr>
        <p:spPr>
          <a:xfrm>
            <a:off x="1768666" y="3661595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 0°</a:t>
            </a:r>
            <a:endParaRPr/>
          </a:p>
        </p:txBody>
      </p:sp>
      <p:sp>
        <p:nvSpPr>
          <p:cNvPr id="626" name="Google Shape;626;p38"/>
          <p:cNvSpPr/>
          <p:nvPr/>
        </p:nvSpPr>
        <p:spPr>
          <a:xfrm rot="5400000">
            <a:off x="2027835" y="2523043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 txBox="1"/>
          <p:nvPr/>
        </p:nvSpPr>
        <p:spPr>
          <a:xfrm>
            <a:off x="1452177" y="3663717"/>
            <a:ext cx="3915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45°</a:t>
            </a:r>
            <a:endParaRPr/>
          </a:p>
        </p:txBody>
      </p:sp>
      <p:pic>
        <p:nvPicPr>
          <p:cNvPr id="628" name="Google Shape;6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525" y="2558792"/>
            <a:ext cx="297177" cy="1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92" y="2502408"/>
            <a:ext cx="274624" cy="29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066" y="2498428"/>
            <a:ext cx="302484" cy="30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8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38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5" name="Google Shape;635;p38"/>
          <p:cNvCxnSpPr>
            <a:stCxn id="636" idx="3"/>
            <a:endCxn id="614" idx="2"/>
          </p:cNvCxnSpPr>
          <p:nvPr/>
        </p:nvCxnSpPr>
        <p:spPr>
          <a:xfrm rot="10800000" flipH="1">
            <a:off x="2662196" y="2698004"/>
            <a:ext cx="110010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38"/>
          <p:cNvCxnSpPr>
            <a:stCxn id="614" idx="0"/>
            <a:endCxn id="638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38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38"/>
          <p:cNvCxnSpPr>
            <a:stCxn id="640" idx="3"/>
            <a:endCxn id="618" idx="2"/>
          </p:cNvCxnSpPr>
          <p:nvPr/>
        </p:nvCxnSpPr>
        <p:spPr>
          <a:xfrm rot="10800000" flipH="1">
            <a:off x="2662210" y="3658312"/>
            <a:ext cx="26898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1" name="Google Shape;641;p38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38"/>
          <p:cNvSpPr/>
          <p:nvPr/>
        </p:nvSpPr>
        <p:spPr>
          <a:xfrm rot="5400000">
            <a:off x="2570696" y="370218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" name="Google Shape;64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3403" y="2428975"/>
            <a:ext cx="571500" cy="581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8"/>
          <p:cNvSpPr/>
          <p:nvPr/>
        </p:nvSpPr>
        <p:spPr>
          <a:xfrm>
            <a:off x="7947865" y="2337506"/>
            <a:ext cx="61500" cy="615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" name="Google Shape;646;p38"/>
          <p:cNvCxnSpPr/>
          <p:nvPr/>
        </p:nvCxnSpPr>
        <p:spPr>
          <a:xfrm rot="10800000" flipH="1">
            <a:off x="7539400" y="2370856"/>
            <a:ext cx="420600" cy="16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47" name="Google Shape;6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6463" y="2530835"/>
            <a:ext cx="73655" cy="9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0942" y="3010395"/>
            <a:ext cx="79248" cy="7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774" y="3098693"/>
            <a:ext cx="280200" cy="28512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8"/>
          <p:cNvSpPr/>
          <p:nvPr/>
        </p:nvSpPr>
        <p:spPr>
          <a:xfrm>
            <a:off x="1489687" y="3130815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8"/>
          <p:cNvSpPr/>
          <p:nvPr/>
        </p:nvSpPr>
        <p:spPr>
          <a:xfrm>
            <a:off x="1509717" y="32570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16621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8"/>
          <p:cNvSpPr/>
          <p:nvPr/>
        </p:nvSpPr>
        <p:spPr>
          <a:xfrm>
            <a:off x="1433517" y="333329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8"/>
          <p:cNvSpPr/>
          <p:nvPr/>
        </p:nvSpPr>
        <p:spPr>
          <a:xfrm rot="5400000">
            <a:off x="2570710" y="3522262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8"/>
          <p:cNvSpPr/>
          <p:nvPr/>
        </p:nvSpPr>
        <p:spPr>
          <a:xfrm rot="5400000">
            <a:off x="2570700" y="2752764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8"/>
          <p:cNvSpPr txBox="1"/>
          <p:nvPr/>
        </p:nvSpPr>
        <p:spPr>
          <a:xfrm>
            <a:off x="1275679" y="2294156"/>
            <a:ext cx="731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Code</a:t>
            </a:r>
            <a:endParaRPr sz="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Google Shape;656;p38"/>
          <p:cNvSpPr/>
          <p:nvPr/>
        </p:nvSpPr>
        <p:spPr>
          <a:xfrm>
            <a:off x="1740079" y="3112241"/>
            <a:ext cx="37800" cy="37800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/>
          <p:nvPr/>
        </p:nvSpPr>
        <p:spPr>
          <a:xfrm rot="5400000">
            <a:off x="2525096" y="2521454"/>
            <a:ext cx="274200" cy="915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8"/>
          <p:cNvSpPr/>
          <p:nvPr/>
        </p:nvSpPr>
        <p:spPr>
          <a:xfrm rot="5400000">
            <a:off x="2073427" y="3149607"/>
            <a:ext cx="183000" cy="91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8"/>
          <p:cNvSpPr/>
          <p:nvPr/>
        </p:nvSpPr>
        <p:spPr>
          <a:xfrm rot="5400000">
            <a:off x="2073430" y="3699970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9" name="Google Shape;659;p38"/>
          <p:cNvCxnSpPr>
            <a:stCxn id="657" idx="0"/>
            <a:endCxn id="654" idx="2"/>
          </p:cNvCxnSpPr>
          <p:nvPr/>
        </p:nvCxnSpPr>
        <p:spPr>
          <a:xfrm rot="10800000" flipH="1">
            <a:off x="2210677" y="2798457"/>
            <a:ext cx="405900" cy="3969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38"/>
          <p:cNvCxnSpPr>
            <a:stCxn id="657" idx="0"/>
            <a:endCxn id="640" idx="2"/>
          </p:cNvCxnSpPr>
          <p:nvPr/>
        </p:nvCxnSpPr>
        <p:spPr>
          <a:xfrm>
            <a:off x="2210677" y="3195357"/>
            <a:ext cx="405900" cy="3726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38"/>
          <p:cNvCxnSpPr>
            <a:stCxn id="626" idx="0"/>
            <a:endCxn id="636" idx="2"/>
          </p:cNvCxnSpPr>
          <p:nvPr/>
        </p:nvCxnSpPr>
        <p:spPr>
          <a:xfrm rot="10800000" flipH="1">
            <a:off x="2210685" y="2567293"/>
            <a:ext cx="405900" cy="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38"/>
          <p:cNvCxnSpPr>
            <a:stCxn id="658" idx="0"/>
            <a:endCxn id="642" idx="2"/>
          </p:cNvCxnSpPr>
          <p:nvPr/>
        </p:nvCxnSpPr>
        <p:spPr>
          <a:xfrm>
            <a:off x="2210680" y="3745720"/>
            <a:ext cx="405900" cy="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38"/>
          <p:cNvCxnSpPr>
            <a:stCxn id="612" idx="0"/>
          </p:cNvCxnSpPr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6" name="Google Shape;616;p38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8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2617" y="3412014"/>
            <a:ext cx="548640" cy="50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33675" y="2334767"/>
            <a:ext cx="87782" cy="14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54613" y="3553588"/>
            <a:ext cx="102413" cy="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1024580" y="3510825"/>
            <a:ext cx="102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 Code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69" name="Google Shape;669;p38"/>
          <p:cNvCxnSpPr>
            <a:stCxn id="638" idx="3"/>
            <a:endCxn id="612" idx="2"/>
          </p:cNvCxnSpPr>
          <p:nvPr/>
        </p:nvCxnSpPr>
        <p:spPr>
          <a:xfrm>
            <a:off x="4503739" y="2882612"/>
            <a:ext cx="15804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8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8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Shape code and articulation signed distance function are jointly optimized during training.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1" name="Google Shape;671;p38"/>
          <p:cNvCxnSpPr/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4"/>
    </mc:Choice>
    <mc:Fallback xmlns="">
      <p:transition spd="slow" advTm="1041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infer both shape and articulation codes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77" name="Google Shape;677;p39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9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 one observed shape, using back-propagation to infer its shape code and articulation code.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39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9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1" name="Google Shape;681;p39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2" name="Google Shape;682;p39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9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9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9"/>
          <p:cNvSpPr txBox="1"/>
          <p:nvPr/>
        </p:nvSpPr>
        <p:spPr>
          <a:xfrm>
            <a:off x="7007300" y="3119743"/>
            <a:ext cx="1246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Part Labels (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Optional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39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7" name="Google Shape;687;p39"/>
          <p:cNvCxnSpPr>
            <a:stCxn id="688" idx="0"/>
            <a:endCxn id="684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9" name="Google Shape;689;p39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39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2" name="Google Shape;692;p39"/>
          <p:cNvCxnSpPr>
            <a:stCxn id="686" idx="2"/>
            <a:endCxn id="693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4" name="Google Shape;6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9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39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8" name="Google Shape;698;p39"/>
          <p:cNvCxnSpPr>
            <a:stCxn id="699" idx="0"/>
            <a:endCxn id="686" idx="2"/>
          </p:cNvCxnSpPr>
          <p:nvPr/>
        </p:nvCxnSpPr>
        <p:spPr>
          <a:xfrm>
            <a:off x="2678600" y="2697201"/>
            <a:ext cx="10836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0" name="Google Shape;700;p39"/>
          <p:cNvCxnSpPr>
            <a:stCxn id="686" idx="0"/>
            <a:endCxn id="701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93" name="Google Shape;693;p39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2" name="Google Shape;702;p39"/>
          <p:cNvCxnSpPr>
            <a:stCxn id="703" idx="0"/>
            <a:endCxn id="690" idx="2"/>
          </p:cNvCxnSpPr>
          <p:nvPr/>
        </p:nvCxnSpPr>
        <p:spPr>
          <a:xfrm>
            <a:off x="2673073" y="3658181"/>
            <a:ext cx="267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4" name="Google Shape;704;p39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5" name="Google Shape;7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9"/>
          <p:cNvSpPr/>
          <p:nvPr/>
        </p:nvSpPr>
        <p:spPr>
          <a:xfrm rot="5400000">
            <a:off x="2388650" y="2651451"/>
            <a:ext cx="488400" cy="9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6" name="Google Shape;706;p39"/>
          <p:cNvCxnSpPr>
            <a:stCxn id="684" idx="0"/>
          </p:cNvCxnSpPr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8" name="Google Shape;688;p39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9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08" name="Google Shape;708;p39"/>
          <p:cNvCxnSpPr>
            <a:endCxn id="704" idx="1"/>
          </p:cNvCxnSpPr>
          <p:nvPr/>
        </p:nvCxnSpPr>
        <p:spPr>
          <a:xfrm>
            <a:off x="4549738" y="2887644"/>
            <a:ext cx="150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1" name="Google Shape;701;p39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 txBox="1"/>
          <p:nvPr/>
        </p:nvSpPr>
        <p:spPr>
          <a:xfrm>
            <a:off x="7127550" y="1997525"/>
            <a:ext cx="889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Test Instance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0" name="Google Shape;7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4912" y="3397650"/>
            <a:ext cx="503400" cy="56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8">
            <a:alphaModFix/>
          </a:blip>
          <a:srcRect l="30114" t="16785" r="24034" b="31755"/>
          <a:stretch/>
        </p:blipFill>
        <p:spPr>
          <a:xfrm>
            <a:off x="7352312" y="2425071"/>
            <a:ext cx="548624" cy="67687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9"/>
          <p:cNvSpPr/>
          <p:nvPr/>
        </p:nvSpPr>
        <p:spPr>
          <a:xfrm rot="5400000">
            <a:off x="2535823" y="361243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 txBox="1"/>
          <p:nvPr/>
        </p:nvSpPr>
        <p:spPr>
          <a:xfrm>
            <a:off x="1260600" y="2500575"/>
            <a:ext cx="1334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Inferred Shape Codes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3" name="Google Shape;713;p39"/>
          <p:cNvSpPr txBox="1"/>
          <p:nvPr/>
        </p:nvSpPr>
        <p:spPr>
          <a:xfrm>
            <a:off x="1281300" y="3511000"/>
            <a:ext cx="129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Inferred Joint</a:t>
            </a:r>
            <a:r>
              <a:rPr lang="en" sz="1000">
                <a:solidFill>
                  <a:srgbClr val="FF0000"/>
                </a:solidFill>
              </a:rPr>
              <a:t> </a:t>
            </a: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4" name="Google Shape;714;p39"/>
          <p:cNvCxnSpPr>
            <a:stCxn id="690" idx="0"/>
            <a:endCxn id="688" idx="2"/>
          </p:cNvCxnSpPr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7"/>
    </mc:Choice>
    <mc:Fallback xmlns="">
      <p:transition spd="slow" advTm="15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test-time adaptation for generalization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0" name="Google Shape;720;p40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40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Test-time adaptation of the shape embedding net to better fit the observed shape.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40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4" name="Google Shape;724;p40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Google Shape;725;p40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0"/>
          <p:cNvSpPr txBox="1"/>
          <p:nvPr/>
        </p:nvSpPr>
        <p:spPr>
          <a:xfrm>
            <a:off x="7007300" y="3119743"/>
            <a:ext cx="1246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Part Labels (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Optional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Google Shape;728;p40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40"/>
          <p:cNvCxnSpPr>
            <a:stCxn id="730" idx="0"/>
            <a:endCxn id="726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1" name="Google Shape;731;p40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0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3" name="Google Shape;733;p40"/>
          <p:cNvCxnSpPr>
            <a:stCxn id="728" idx="2"/>
            <a:endCxn id="734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10001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5" name="Google Shape;7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0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40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9" name="Google Shape;739;p40"/>
          <p:cNvCxnSpPr>
            <a:stCxn id="740" idx="0"/>
            <a:endCxn id="728" idx="2"/>
          </p:cNvCxnSpPr>
          <p:nvPr/>
        </p:nvCxnSpPr>
        <p:spPr>
          <a:xfrm>
            <a:off x="2678600" y="2697201"/>
            <a:ext cx="10836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41" name="Google Shape;741;p40"/>
          <p:cNvCxnSpPr>
            <a:stCxn id="728" idx="0"/>
            <a:endCxn id="742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4" name="Google Shape;734;p40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3" name="Google Shape;743;p40"/>
          <p:cNvCxnSpPr>
            <a:stCxn id="744" idx="0"/>
            <a:endCxn id="731" idx="2"/>
          </p:cNvCxnSpPr>
          <p:nvPr/>
        </p:nvCxnSpPr>
        <p:spPr>
          <a:xfrm>
            <a:off x="2673073" y="3658181"/>
            <a:ext cx="267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45" name="Google Shape;745;p40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6" name="Google Shape;7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0"/>
          <p:cNvSpPr/>
          <p:nvPr/>
        </p:nvSpPr>
        <p:spPr>
          <a:xfrm rot="5400000">
            <a:off x="2388650" y="2651451"/>
            <a:ext cx="488400" cy="9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7" name="Google Shape;747;p40"/>
          <p:cNvCxnSpPr>
            <a:stCxn id="726" idx="0"/>
          </p:cNvCxnSpPr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30" name="Google Shape;730;p40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9" name="Google Shape;749;p40"/>
          <p:cNvCxnSpPr>
            <a:endCxn id="745" idx="1"/>
          </p:cNvCxnSpPr>
          <p:nvPr/>
        </p:nvCxnSpPr>
        <p:spPr>
          <a:xfrm>
            <a:off x="4549738" y="2887644"/>
            <a:ext cx="150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42" name="Google Shape;742;p40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/>
          <p:nvPr/>
        </p:nvSpPr>
        <p:spPr>
          <a:xfrm>
            <a:off x="7127550" y="1997525"/>
            <a:ext cx="889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Test Instance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1" name="Google Shape;7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4912" y="3397650"/>
            <a:ext cx="503400" cy="56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9">
            <a:alphaModFix/>
          </a:blip>
          <a:srcRect l="30114" t="16785" r="24034" b="31755"/>
          <a:stretch/>
        </p:blipFill>
        <p:spPr>
          <a:xfrm>
            <a:off x="7352312" y="2425071"/>
            <a:ext cx="548624" cy="67687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0"/>
          <p:cNvSpPr/>
          <p:nvPr/>
        </p:nvSpPr>
        <p:spPr>
          <a:xfrm rot="5400000">
            <a:off x="2535823" y="361243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0"/>
          <p:cNvSpPr txBox="1"/>
          <p:nvPr/>
        </p:nvSpPr>
        <p:spPr>
          <a:xfrm>
            <a:off x="1260600" y="2500575"/>
            <a:ext cx="1334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Inferred Shape Codes</a:t>
            </a:r>
            <a:endParaRPr sz="10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40"/>
          <p:cNvSpPr txBox="1"/>
          <p:nvPr/>
        </p:nvSpPr>
        <p:spPr>
          <a:xfrm>
            <a:off x="1281300" y="3511000"/>
            <a:ext cx="129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Inferred Joint</a:t>
            </a:r>
            <a:r>
              <a:rPr lang="en" sz="1000"/>
              <a:t>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55" name="Google Shape;755;p40"/>
          <p:cNvCxnSpPr>
            <a:stCxn id="731" idx="0"/>
            <a:endCxn id="730" idx="2"/>
          </p:cNvCxnSpPr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56" name="Google Shape;756;p40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4DC3C7-6720-9144-95F7-233AD2EDD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5"/>
    </mc:Choice>
    <mc:Fallback xmlns="">
      <p:transition spd="slow" advTm="1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1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Inference: test-time adaptation for generalization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63" name="Google Shape;763;p41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41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Test-time adaptation of the shape embedding net to better fit the observed shape.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p41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1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41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41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1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1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1"/>
          <p:cNvSpPr txBox="1"/>
          <p:nvPr/>
        </p:nvSpPr>
        <p:spPr>
          <a:xfrm>
            <a:off x="7007300" y="3119743"/>
            <a:ext cx="12468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Part Labels (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Optional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41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1"/>
          <p:cNvCxnSpPr>
            <a:stCxn id="774" idx="0"/>
            <a:endCxn id="770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75" name="Google Shape;775;p41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41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1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78" name="Google Shape;778;p41"/>
          <p:cNvCxnSpPr>
            <a:stCxn id="772" idx="2"/>
            <a:endCxn id="779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10001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0" name="Google Shape;7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1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3" name="Google Shape;783;p41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4" name="Google Shape;784;p41"/>
          <p:cNvCxnSpPr>
            <a:stCxn id="785" idx="0"/>
            <a:endCxn id="772" idx="2"/>
          </p:cNvCxnSpPr>
          <p:nvPr/>
        </p:nvCxnSpPr>
        <p:spPr>
          <a:xfrm>
            <a:off x="2678600" y="2697201"/>
            <a:ext cx="10836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86" name="Google Shape;786;p41"/>
          <p:cNvCxnSpPr>
            <a:stCxn id="772" idx="0"/>
            <a:endCxn id="787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79" name="Google Shape;779;p41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8" name="Google Shape;788;p41"/>
          <p:cNvCxnSpPr>
            <a:stCxn id="789" idx="0"/>
            <a:endCxn id="776" idx="2"/>
          </p:cNvCxnSpPr>
          <p:nvPr/>
        </p:nvCxnSpPr>
        <p:spPr>
          <a:xfrm>
            <a:off x="2673073" y="3658181"/>
            <a:ext cx="267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90" name="Google Shape;790;p41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1" name="Google Shape;7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1"/>
          <p:cNvSpPr/>
          <p:nvPr/>
        </p:nvSpPr>
        <p:spPr>
          <a:xfrm rot="5400000">
            <a:off x="2388650" y="2651451"/>
            <a:ext cx="488400" cy="9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2" name="Google Shape;792;p41"/>
          <p:cNvCxnSpPr>
            <a:stCxn id="770" idx="0"/>
          </p:cNvCxnSpPr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74" name="Google Shape;774;p41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4" name="Google Shape;794;p41"/>
          <p:cNvCxnSpPr>
            <a:endCxn id="790" idx="1"/>
          </p:cNvCxnSpPr>
          <p:nvPr/>
        </p:nvCxnSpPr>
        <p:spPr>
          <a:xfrm>
            <a:off x="4549738" y="2887644"/>
            <a:ext cx="1509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87" name="Google Shape;787;p41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/>
          <p:nvPr/>
        </p:nvSpPr>
        <p:spPr>
          <a:xfrm>
            <a:off x="7127550" y="1997525"/>
            <a:ext cx="889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Test Instance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6" name="Google Shape;79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4912" y="3397650"/>
            <a:ext cx="503400" cy="56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7">
            <a:alphaModFix/>
          </a:blip>
          <a:srcRect l="30114" t="16785" r="24034" b="31755"/>
          <a:stretch/>
        </p:blipFill>
        <p:spPr>
          <a:xfrm>
            <a:off x="7352312" y="2425071"/>
            <a:ext cx="548624" cy="67687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1"/>
          <p:cNvSpPr/>
          <p:nvPr/>
        </p:nvSpPr>
        <p:spPr>
          <a:xfrm rot="5400000">
            <a:off x="2535823" y="361243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1"/>
          <p:cNvSpPr txBox="1"/>
          <p:nvPr/>
        </p:nvSpPr>
        <p:spPr>
          <a:xfrm>
            <a:off x="1260600" y="2500575"/>
            <a:ext cx="1334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Inferred Shape Codes</a:t>
            </a:r>
            <a:endParaRPr sz="10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41"/>
          <p:cNvSpPr txBox="1"/>
          <p:nvPr/>
        </p:nvSpPr>
        <p:spPr>
          <a:xfrm>
            <a:off x="1281300" y="3511000"/>
            <a:ext cx="12933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Inferred Joint</a:t>
            </a:r>
            <a:r>
              <a:rPr lang="en" sz="1000"/>
              <a:t>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Angles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0" name="Google Shape;800;p41"/>
          <p:cNvCxnSpPr>
            <a:stCxn id="776" idx="0"/>
            <a:endCxn id="774" idx="2"/>
          </p:cNvCxnSpPr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6"/>
    </mc:Choice>
    <mc:Fallback xmlns="">
      <p:transition spd="slow" advTm="2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1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1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Shape generation at unseen articulation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06" name="Google Shape;806;p42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/>
          <p:nvPr/>
        </p:nvSpPr>
        <p:spPr>
          <a:xfrm>
            <a:off x="3278900" y="1947231"/>
            <a:ext cx="3473100" cy="2106600"/>
          </a:xfrm>
          <a:prstGeom prst="roundRect">
            <a:avLst>
              <a:gd name="adj" fmla="val 16667"/>
            </a:avLst>
          </a:prstGeom>
          <a:solidFill>
            <a:srgbClr val="FBFBFB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 txBox="1"/>
          <p:nvPr/>
        </p:nvSpPr>
        <p:spPr>
          <a:xfrm>
            <a:off x="4401122" y="2500563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3244654" y="1902609"/>
            <a:ext cx="3318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Articulated Signed Distance Function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0" name="Google Shape;810;p42"/>
          <p:cNvSpPr/>
          <p:nvPr/>
        </p:nvSpPr>
        <p:spPr>
          <a:xfrm>
            <a:off x="5203124" y="2217650"/>
            <a:ext cx="1474500" cy="169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3369583" y="2217656"/>
            <a:ext cx="1752600" cy="109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 rot="5400000">
            <a:off x="6015547" y="2681934"/>
            <a:ext cx="548700" cy="4116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 rot="5400000">
            <a:off x="3691768" y="2494120"/>
            <a:ext cx="548700" cy="4077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4" name="Google Shape;814;p42"/>
          <p:cNvCxnSpPr>
            <a:stCxn id="815" idx="0"/>
            <a:endCxn id="812" idx="2"/>
          </p:cNvCxnSpPr>
          <p:nvPr/>
        </p:nvCxnSpPr>
        <p:spPr>
          <a:xfrm rot="10800000" flipH="1">
            <a:off x="5717227" y="2887770"/>
            <a:ext cx="366900" cy="7704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6" name="Google Shape;816;p42"/>
          <p:cNvSpPr txBox="1"/>
          <p:nvPr/>
        </p:nvSpPr>
        <p:spPr>
          <a:xfrm>
            <a:off x="3504875" y="2161475"/>
            <a:ext cx="1373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 Embedding Net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7" name="Google Shape;817;p42"/>
          <p:cNvSpPr/>
          <p:nvPr/>
        </p:nvSpPr>
        <p:spPr>
          <a:xfrm rot="5400000">
            <a:off x="5215056" y="3612420"/>
            <a:ext cx="365700" cy="915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/>
          <p:nvPr/>
        </p:nvSpPr>
        <p:spPr>
          <a:xfrm>
            <a:off x="5298797" y="2171480"/>
            <a:ext cx="147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Articulation Net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19" name="Google Shape;819;p42"/>
          <p:cNvCxnSpPr>
            <a:stCxn id="813" idx="2"/>
            <a:endCxn id="820" idx="2"/>
          </p:cNvCxnSpPr>
          <p:nvPr/>
        </p:nvCxnSpPr>
        <p:spPr>
          <a:xfrm>
            <a:off x="3762268" y="2697970"/>
            <a:ext cx="695700" cy="375300"/>
          </a:xfrm>
          <a:prstGeom prst="bentConnector5">
            <a:avLst>
              <a:gd name="adj1" fmla="val -34228"/>
              <a:gd name="adj2" fmla="val 99775"/>
              <a:gd name="adj3" fmla="val 7930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21" name="Google Shape;8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351" y="2269402"/>
            <a:ext cx="12469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099" y="2257210"/>
            <a:ext cx="118456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2"/>
          <p:cNvSpPr txBox="1"/>
          <p:nvPr/>
        </p:nvSpPr>
        <p:spPr>
          <a:xfrm>
            <a:off x="3751554" y="2526343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5753908" y="3511004"/>
            <a:ext cx="85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Articulation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Embedding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25" name="Google Shape;825;p42"/>
          <p:cNvCxnSpPr>
            <a:stCxn id="826" idx="0"/>
            <a:endCxn id="813" idx="2"/>
          </p:cNvCxnSpPr>
          <p:nvPr/>
        </p:nvCxnSpPr>
        <p:spPr>
          <a:xfrm>
            <a:off x="2678600" y="2697201"/>
            <a:ext cx="10836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42"/>
          <p:cNvCxnSpPr>
            <a:stCxn id="813" idx="0"/>
            <a:endCxn id="828" idx="2"/>
          </p:cNvCxnSpPr>
          <p:nvPr/>
        </p:nvCxnSpPr>
        <p:spPr>
          <a:xfrm>
            <a:off x="4169968" y="2697970"/>
            <a:ext cx="2880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0" name="Google Shape;820;p42"/>
          <p:cNvSpPr/>
          <p:nvPr/>
        </p:nvSpPr>
        <p:spPr>
          <a:xfrm rot="5400000">
            <a:off x="4320889" y="3027599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42"/>
          <p:cNvCxnSpPr>
            <a:endCxn id="817" idx="2"/>
          </p:cNvCxnSpPr>
          <p:nvPr/>
        </p:nvCxnSpPr>
        <p:spPr>
          <a:xfrm rot="10800000" flipH="1">
            <a:off x="2625156" y="3658170"/>
            <a:ext cx="27270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42"/>
          <p:cNvSpPr txBox="1"/>
          <p:nvPr/>
        </p:nvSpPr>
        <p:spPr>
          <a:xfrm>
            <a:off x="6059338" y="2704794"/>
            <a:ext cx="571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1" name="Google Shape;83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47" y="1997517"/>
            <a:ext cx="155448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/>
          <p:nvPr/>
        </p:nvSpPr>
        <p:spPr>
          <a:xfrm rot="5400000">
            <a:off x="2388650" y="2651451"/>
            <a:ext cx="488400" cy="91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2" name="Google Shape;832;p42"/>
          <p:cNvCxnSpPr>
            <a:stCxn id="812" idx="0"/>
          </p:cNvCxnSpPr>
          <p:nvPr/>
        </p:nvCxnSpPr>
        <p:spPr>
          <a:xfrm>
            <a:off x="6495697" y="2887734"/>
            <a:ext cx="503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5" name="Google Shape;815;p42"/>
          <p:cNvSpPr/>
          <p:nvPr/>
        </p:nvSpPr>
        <p:spPr>
          <a:xfrm rot="5400000">
            <a:off x="5488627" y="3612420"/>
            <a:ext cx="365700" cy="91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2"/>
          <p:cNvSpPr txBox="1"/>
          <p:nvPr/>
        </p:nvSpPr>
        <p:spPr>
          <a:xfrm>
            <a:off x="5140698" y="3315550"/>
            <a:ext cx="5535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Fc layer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4" name="Google Shape;834;p42"/>
          <p:cNvCxnSpPr>
            <a:stCxn id="828" idx="3"/>
            <a:endCxn id="812" idx="2"/>
          </p:cNvCxnSpPr>
          <p:nvPr/>
        </p:nvCxnSpPr>
        <p:spPr>
          <a:xfrm>
            <a:off x="4503739" y="2882612"/>
            <a:ext cx="15804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8" name="Google Shape;828;p42"/>
          <p:cNvSpPr/>
          <p:nvPr/>
        </p:nvSpPr>
        <p:spPr>
          <a:xfrm rot="5400000">
            <a:off x="4320889" y="2654012"/>
            <a:ext cx="365700" cy="91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2"/>
          <p:cNvSpPr/>
          <p:nvPr/>
        </p:nvSpPr>
        <p:spPr>
          <a:xfrm rot="5400000">
            <a:off x="2535823" y="3612431"/>
            <a:ext cx="183000" cy="915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2"/>
          <p:cNvSpPr txBox="1"/>
          <p:nvPr/>
        </p:nvSpPr>
        <p:spPr>
          <a:xfrm>
            <a:off x="1260600" y="2500575"/>
            <a:ext cx="13347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Inferred Shape Codes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42"/>
          <p:cNvSpPr txBox="1"/>
          <p:nvPr/>
        </p:nvSpPr>
        <p:spPr>
          <a:xfrm>
            <a:off x="1309300" y="3511000"/>
            <a:ext cx="12654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Unseen Articulation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42"/>
          <p:cNvSpPr txBox="1"/>
          <p:nvPr/>
        </p:nvSpPr>
        <p:spPr>
          <a:xfrm>
            <a:off x="7193825" y="1872075"/>
            <a:ext cx="11508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Generated Shape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9" name="Google Shape;8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9832" y="3434178"/>
            <a:ext cx="678780" cy="44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2"/>
          <p:cNvPicPr preferRelativeResize="0"/>
          <p:nvPr/>
        </p:nvPicPr>
        <p:blipFill rotWithShape="1">
          <a:blip r:embed="rId8">
            <a:alphaModFix/>
          </a:blip>
          <a:srcRect l="31042" t="36140" r="24034" b="30309"/>
          <a:stretch/>
        </p:blipFill>
        <p:spPr>
          <a:xfrm>
            <a:off x="7356020" y="2303786"/>
            <a:ext cx="678780" cy="50229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42"/>
          <p:cNvSpPr txBox="1"/>
          <p:nvPr/>
        </p:nvSpPr>
        <p:spPr>
          <a:xfrm>
            <a:off x="7166559" y="3026217"/>
            <a:ext cx="12654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Labels </a:t>
            </a:r>
            <a:r>
              <a:rPr lang="en" sz="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(Optional)</a:t>
            </a:r>
            <a:endParaRPr sz="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42"/>
          <p:cNvSpPr txBox="1"/>
          <p:nvPr/>
        </p:nvSpPr>
        <p:spPr>
          <a:xfrm>
            <a:off x="216925" y="905688"/>
            <a:ext cx="78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Fix the inferred shape code and articulated signed distance function, input unseen articulation to generate new shapes.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43" name="Google Shape;843;p42"/>
          <p:cNvCxnSpPr/>
          <p:nvPr/>
        </p:nvCxnSpPr>
        <p:spPr>
          <a:xfrm>
            <a:off x="5443656" y="3658170"/>
            <a:ext cx="182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8"/>
    </mc:Choice>
    <mc:Fallback xmlns="">
      <p:transition spd="slow" advTm="1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/>
          <p:nvPr/>
        </p:nvSpPr>
        <p:spPr>
          <a:xfrm>
            <a:off x="1761095" y="2396579"/>
            <a:ext cx="1678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" name="Google Shape;849;p43"/>
          <p:cNvSpPr txBox="1"/>
          <p:nvPr/>
        </p:nvSpPr>
        <p:spPr>
          <a:xfrm>
            <a:off x="1761095" y="3924650"/>
            <a:ext cx="1678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DeepSDF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0" name="Google Shape;850;p43"/>
          <p:cNvPicPr preferRelativeResize="0"/>
          <p:nvPr/>
        </p:nvPicPr>
        <p:blipFill rotWithShape="1">
          <a:blip r:embed="rId3">
            <a:alphaModFix/>
          </a:blip>
          <a:srcRect l="17347" t="12826" r="19341" b="15994"/>
          <a:stretch/>
        </p:blipFill>
        <p:spPr>
          <a:xfrm>
            <a:off x="494850" y="2870229"/>
            <a:ext cx="1570452" cy="1176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43"/>
          <p:cNvCxnSpPr/>
          <p:nvPr/>
        </p:nvCxnSpPr>
        <p:spPr>
          <a:xfrm>
            <a:off x="2273679" y="2727223"/>
            <a:ext cx="6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52" name="Google Shape;852;p43"/>
          <p:cNvPicPr preferRelativeResize="0"/>
          <p:nvPr/>
        </p:nvPicPr>
        <p:blipFill rotWithShape="1">
          <a:blip r:embed="rId4">
            <a:alphaModFix/>
          </a:blip>
          <a:srcRect l="30990" t="23214" r="19154" b="19593"/>
          <a:stretch/>
        </p:blipFill>
        <p:spPr>
          <a:xfrm>
            <a:off x="2990127" y="2138733"/>
            <a:ext cx="1026078" cy="1176977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43"/>
          <p:cNvSpPr txBox="1"/>
          <p:nvPr/>
        </p:nvSpPr>
        <p:spPr>
          <a:xfrm>
            <a:off x="533430" y="2492972"/>
            <a:ext cx="1532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Single Depth Image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2933431" y="1698864"/>
            <a:ext cx="1223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Reconstruction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5" name="Google Shape;855;p43"/>
          <p:cNvCxnSpPr/>
          <p:nvPr/>
        </p:nvCxnSpPr>
        <p:spPr>
          <a:xfrm>
            <a:off x="2273679" y="4255294"/>
            <a:ext cx="6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l="32873" t="31397" r="20472" b="21358"/>
          <a:stretch/>
        </p:blipFill>
        <p:spPr>
          <a:xfrm>
            <a:off x="3013747" y="3689228"/>
            <a:ext cx="1117998" cy="11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3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Experiment: test on real-world depth images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58" name="Google Shape;858;p43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43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method reconstructs faithful shapes and allows for generating shapes at unseen articulations.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6">
            <a:alphaModFix/>
          </a:blip>
          <a:srcRect r="30386" b="5891"/>
          <a:stretch/>
        </p:blipFill>
        <p:spPr>
          <a:xfrm>
            <a:off x="4922425" y="3740550"/>
            <a:ext cx="2790250" cy="11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6"/>
    </mc:Choice>
    <mc:Fallback xmlns="">
      <p:transition spd="slow" advTm="2824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4"/>
          <p:cNvSpPr txBox="1"/>
          <p:nvPr/>
        </p:nvSpPr>
        <p:spPr>
          <a:xfrm>
            <a:off x="1761095" y="2396579"/>
            <a:ext cx="1678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6" name="Google Shape;866;p44"/>
          <p:cNvSpPr txBox="1"/>
          <p:nvPr/>
        </p:nvSpPr>
        <p:spPr>
          <a:xfrm>
            <a:off x="1761095" y="3924650"/>
            <a:ext cx="16785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DeepSDF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7" name="Google Shape;867;p44"/>
          <p:cNvPicPr preferRelativeResize="0"/>
          <p:nvPr/>
        </p:nvPicPr>
        <p:blipFill rotWithShape="1">
          <a:blip r:embed="rId3">
            <a:alphaModFix/>
          </a:blip>
          <a:srcRect l="17347" t="12826" r="19341" b="15994"/>
          <a:stretch/>
        </p:blipFill>
        <p:spPr>
          <a:xfrm>
            <a:off x="494850" y="2870229"/>
            <a:ext cx="1570452" cy="117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637" y="2138289"/>
            <a:ext cx="1570453" cy="117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4"/>
          <p:cNvPicPr preferRelativeResize="0"/>
          <p:nvPr/>
        </p:nvPicPr>
        <p:blipFill rotWithShape="1">
          <a:blip r:embed="rId5">
            <a:alphaModFix/>
          </a:blip>
          <a:srcRect l="15839" t="26488" r="13733" b="25998"/>
          <a:stretch/>
        </p:blipFill>
        <p:spPr>
          <a:xfrm>
            <a:off x="4922426" y="2138300"/>
            <a:ext cx="1745900" cy="1177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44"/>
          <p:cNvCxnSpPr/>
          <p:nvPr/>
        </p:nvCxnSpPr>
        <p:spPr>
          <a:xfrm>
            <a:off x="2273679" y="2727223"/>
            <a:ext cx="6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71" name="Google Shape;871;p44"/>
          <p:cNvPicPr preferRelativeResize="0"/>
          <p:nvPr/>
        </p:nvPicPr>
        <p:blipFill rotWithShape="1">
          <a:blip r:embed="rId6">
            <a:alphaModFix/>
          </a:blip>
          <a:srcRect l="30990" t="23214" r="19154" b="19593"/>
          <a:stretch/>
        </p:blipFill>
        <p:spPr>
          <a:xfrm>
            <a:off x="2990127" y="2138733"/>
            <a:ext cx="1026078" cy="1176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2" name="Google Shape;872;p44"/>
          <p:cNvCxnSpPr/>
          <p:nvPr/>
        </p:nvCxnSpPr>
        <p:spPr>
          <a:xfrm>
            <a:off x="4108129" y="2727211"/>
            <a:ext cx="6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3" name="Google Shape;873;p44"/>
          <p:cNvSpPr txBox="1"/>
          <p:nvPr/>
        </p:nvSpPr>
        <p:spPr>
          <a:xfrm>
            <a:off x="533430" y="2492972"/>
            <a:ext cx="15321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Single Depth Image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4" name="Google Shape;874;p44"/>
          <p:cNvSpPr txBox="1"/>
          <p:nvPr/>
        </p:nvSpPr>
        <p:spPr>
          <a:xfrm>
            <a:off x="4974089" y="1697492"/>
            <a:ext cx="140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Generated Laptops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5" name="Google Shape;875;p44"/>
          <p:cNvSpPr txBox="1"/>
          <p:nvPr/>
        </p:nvSpPr>
        <p:spPr>
          <a:xfrm>
            <a:off x="6378006" y="1635050"/>
            <a:ext cx="2373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Corresponding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Input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6" name="Google Shape;876;p44"/>
          <p:cNvSpPr txBox="1"/>
          <p:nvPr/>
        </p:nvSpPr>
        <p:spPr>
          <a:xfrm>
            <a:off x="2933431" y="1698864"/>
            <a:ext cx="1223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Reconstruction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77" name="Google Shape;877;p44"/>
          <p:cNvCxnSpPr/>
          <p:nvPr/>
        </p:nvCxnSpPr>
        <p:spPr>
          <a:xfrm>
            <a:off x="2273679" y="4255294"/>
            <a:ext cx="6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78" name="Google Shape;878;p44"/>
          <p:cNvPicPr preferRelativeResize="0"/>
          <p:nvPr/>
        </p:nvPicPr>
        <p:blipFill rotWithShape="1">
          <a:blip r:embed="rId7">
            <a:alphaModFix/>
          </a:blip>
          <a:srcRect l="32873" t="31397" r="20472" b="21358"/>
          <a:stretch/>
        </p:blipFill>
        <p:spPr>
          <a:xfrm>
            <a:off x="3013747" y="3689228"/>
            <a:ext cx="1117998" cy="1132147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4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Experiment: test on real-world depth images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0" name="Google Shape;880;p44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1" name="Google Shape;881;p44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method reconstructs faithful shapes and allows for generating shapes at unseen articulations.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2" name="Google Shape;882;p44"/>
          <p:cNvPicPr preferRelativeResize="0"/>
          <p:nvPr/>
        </p:nvPicPr>
        <p:blipFill rotWithShape="1">
          <a:blip r:embed="rId8">
            <a:alphaModFix/>
          </a:blip>
          <a:srcRect b="5891"/>
          <a:stretch/>
        </p:blipFill>
        <p:spPr>
          <a:xfrm>
            <a:off x="4922425" y="3740550"/>
            <a:ext cx="4008125" cy="11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4"/>
    </mc:Choice>
    <mc:Fallback xmlns="">
      <p:transition spd="slow" advTm="816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5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Experiment: test on partial point clouds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88" name="Google Shape;888;p45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l="27589" t="10181" r="22475" b="23959"/>
          <a:stretch/>
        </p:blipFill>
        <p:spPr>
          <a:xfrm>
            <a:off x="1580166" y="1834654"/>
            <a:ext cx="1044285" cy="13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4">
            <a:alphaModFix/>
          </a:blip>
          <a:srcRect l="35933" t="25088" r="25826" b="17551"/>
          <a:stretch/>
        </p:blipFill>
        <p:spPr>
          <a:xfrm>
            <a:off x="6620008" y="1814675"/>
            <a:ext cx="907531" cy="136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5">
            <a:alphaModFix/>
          </a:blip>
          <a:srcRect l="27084" t="16305" r="21850" b="10802"/>
          <a:stretch/>
        </p:blipFill>
        <p:spPr>
          <a:xfrm>
            <a:off x="3295962" y="1875936"/>
            <a:ext cx="957259" cy="136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6">
            <a:alphaModFix/>
          </a:blip>
          <a:srcRect l="32922" t="13181" r="26144" b="12090"/>
          <a:stretch/>
        </p:blipFill>
        <p:spPr>
          <a:xfrm>
            <a:off x="4831914" y="1935623"/>
            <a:ext cx="745918" cy="136750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5"/>
          <p:cNvSpPr txBox="1"/>
          <p:nvPr/>
        </p:nvSpPr>
        <p:spPr>
          <a:xfrm>
            <a:off x="1111562" y="1579225"/>
            <a:ext cx="184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 Partial Point Cloud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45"/>
          <p:cNvSpPr txBox="1"/>
          <p:nvPr/>
        </p:nvSpPr>
        <p:spPr>
          <a:xfrm>
            <a:off x="3432538" y="1579225"/>
            <a:ext cx="54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Google Shape;895;p45"/>
          <p:cNvSpPr txBox="1"/>
          <p:nvPr/>
        </p:nvSpPr>
        <p:spPr>
          <a:xfrm>
            <a:off x="4713663" y="1579225"/>
            <a:ext cx="97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DeepSDF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6" name="Google Shape;896;p45"/>
          <p:cNvSpPr txBox="1"/>
          <p:nvPr/>
        </p:nvSpPr>
        <p:spPr>
          <a:xfrm>
            <a:off x="6453513" y="1581800"/>
            <a:ext cx="103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Ground-truth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7" name="Google Shape;897;p45"/>
          <p:cNvPicPr preferRelativeResize="0"/>
          <p:nvPr/>
        </p:nvPicPr>
        <p:blipFill rotWithShape="1">
          <a:blip r:embed="rId7">
            <a:alphaModFix/>
          </a:blip>
          <a:srcRect l="14285" t="29292" r="36285" b="17909"/>
          <a:stretch/>
        </p:blipFill>
        <p:spPr>
          <a:xfrm>
            <a:off x="6455387" y="3355774"/>
            <a:ext cx="1191985" cy="127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5"/>
          <p:cNvPicPr preferRelativeResize="0"/>
          <p:nvPr/>
        </p:nvPicPr>
        <p:blipFill rotWithShape="1">
          <a:blip r:embed="rId8">
            <a:alphaModFix/>
          </a:blip>
          <a:srcRect l="10158" t="20946" r="27212" b="12599"/>
          <a:stretch/>
        </p:blipFill>
        <p:spPr>
          <a:xfrm>
            <a:off x="3095253" y="3448456"/>
            <a:ext cx="1192315" cy="12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5"/>
          <p:cNvPicPr preferRelativeResize="0"/>
          <p:nvPr/>
        </p:nvPicPr>
        <p:blipFill rotWithShape="1">
          <a:blip r:embed="rId9">
            <a:alphaModFix/>
          </a:blip>
          <a:srcRect l="19590" t="30105" r="31641" b="22972"/>
          <a:stretch/>
        </p:blipFill>
        <p:spPr>
          <a:xfrm>
            <a:off x="4643265" y="3439860"/>
            <a:ext cx="1192297" cy="114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5"/>
          <p:cNvPicPr preferRelativeResize="0"/>
          <p:nvPr/>
        </p:nvPicPr>
        <p:blipFill rotWithShape="1">
          <a:blip r:embed="rId10">
            <a:alphaModFix/>
          </a:blip>
          <a:srcRect l="30853" t="18092" r="26730" b="27476"/>
          <a:stretch/>
        </p:blipFill>
        <p:spPr>
          <a:xfrm>
            <a:off x="1432464" y="3313685"/>
            <a:ext cx="1191988" cy="152953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5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method recovers valid 3D shape from observed partial point clouds.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3"/>
    </mc:Choice>
    <mc:Fallback xmlns="">
      <p:transition spd="slow" advTm="181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Motivation: representing general articulated objects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0" name="Google Shape;110;p2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6"/>
          <p:cNvSpPr txBox="1"/>
          <p:nvPr/>
        </p:nvSpPr>
        <p:spPr>
          <a:xfrm>
            <a:off x="4529100" y="4774200"/>
            <a:ext cx="461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Loper et al. SMPL: A Skinned Multi-Person Linear Model. ACM transactions on graphics (TOG), 2015.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Romero et al. Embodied hands: Modeling and capturing hands and bodies together. ACM Transactions on Graphics (TOG), 2017.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credit: https://www.photonics.com/Articles/Vision_helps_robots_help_you/a54525</a:t>
            </a:r>
            <a:endParaRPr sz="600"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" y="2043025"/>
            <a:ext cx="2652750" cy="14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6"/>
          <p:cNvCxnSpPr/>
          <p:nvPr/>
        </p:nvCxnSpPr>
        <p:spPr>
          <a:xfrm>
            <a:off x="3055925" y="2789588"/>
            <a:ext cx="2064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26"/>
          <p:cNvSpPr txBox="1"/>
          <p:nvPr/>
        </p:nvSpPr>
        <p:spPr>
          <a:xfrm>
            <a:off x="2893175" y="235887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the articulated shape?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346525" y="158072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the refrigerator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49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7"/>
    </mc:Choice>
    <mc:Fallback xmlns="">
      <p:transition spd="slow" advTm="1813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Experiment: test on partial point clouds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07" name="Google Shape;907;p4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8" name="Google Shape;908;p46"/>
          <p:cNvPicPr preferRelativeResize="0"/>
          <p:nvPr/>
        </p:nvPicPr>
        <p:blipFill rotWithShape="1">
          <a:blip r:embed="rId3">
            <a:alphaModFix/>
          </a:blip>
          <a:srcRect l="27589" t="10181" r="22475" b="23959"/>
          <a:stretch/>
        </p:blipFill>
        <p:spPr>
          <a:xfrm>
            <a:off x="589566" y="1834654"/>
            <a:ext cx="1044285" cy="136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/>
          <p:cNvPicPr preferRelativeResize="0"/>
          <p:nvPr/>
        </p:nvPicPr>
        <p:blipFill rotWithShape="1">
          <a:blip r:embed="rId4">
            <a:alphaModFix/>
          </a:blip>
          <a:srcRect l="35933" t="25088" r="25826" b="17551"/>
          <a:stretch/>
        </p:blipFill>
        <p:spPr>
          <a:xfrm>
            <a:off x="5629408" y="1814675"/>
            <a:ext cx="907531" cy="136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5">
            <a:alphaModFix/>
          </a:blip>
          <a:srcRect l="27084" t="16305" r="21850" b="10802"/>
          <a:stretch/>
        </p:blipFill>
        <p:spPr>
          <a:xfrm>
            <a:off x="2305362" y="1875936"/>
            <a:ext cx="957259" cy="136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6">
            <a:alphaModFix/>
          </a:blip>
          <a:srcRect l="32922" t="13181" r="26144" b="12090"/>
          <a:stretch/>
        </p:blipFill>
        <p:spPr>
          <a:xfrm>
            <a:off x="3841314" y="1935623"/>
            <a:ext cx="745918" cy="136750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46"/>
          <p:cNvSpPr txBox="1"/>
          <p:nvPr/>
        </p:nvSpPr>
        <p:spPr>
          <a:xfrm>
            <a:off x="120962" y="1579225"/>
            <a:ext cx="184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 Partial Point Cloud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3" name="Google Shape;913;p46"/>
          <p:cNvSpPr txBox="1"/>
          <p:nvPr/>
        </p:nvSpPr>
        <p:spPr>
          <a:xfrm>
            <a:off x="2441938" y="1579225"/>
            <a:ext cx="548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4" name="Google Shape;914;p46"/>
          <p:cNvSpPr txBox="1"/>
          <p:nvPr/>
        </p:nvSpPr>
        <p:spPr>
          <a:xfrm>
            <a:off x="3723063" y="1579225"/>
            <a:ext cx="97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DeepSDF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5" name="Google Shape;915;p46"/>
          <p:cNvSpPr txBox="1"/>
          <p:nvPr/>
        </p:nvSpPr>
        <p:spPr>
          <a:xfrm>
            <a:off x="5462913" y="1581800"/>
            <a:ext cx="1031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Ground-truth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6" name="Google Shape;916;p46"/>
          <p:cNvPicPr preferRelativeResize="0"/>
          <p:nvPr/>
        </p:nvPicPr>
        <p:blipFill rotWithShape="1">
          <a:blip r:embed="rId7">
            <a:alphaModFix/>
          </a:blip>
          <a:srcRect l="14285" t="29292" r="36285" b="17909"/>
          <a:stretch/>
        </p:blipFill>
        <p:spPr>
          <a:xfrm>
            <a:off x="5464787" y="3355774"/>
            <a:ext cx="1191985" cy="127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6"/>
          <p:cNvPicPr preferRelativeResize="0"/>
          <p:nvPr/>
        </p:nvPicPr>
        <p:blipFill rotWithShape="1">
          <a:blip r:embed="rId8">
            <a:alphaModFix/>
          </a:blip>
          <a:srcRect l="10158" t="20946" r="27212" b="12599"/>
          <a:stretch/>
        </p:blipFill>
        <p:spPr>
          <a:xfrm>
            <a:off x="2104653" y="3448456"/>
            <a:ext cx="1192315" cy="12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6"/>
          <p:cNvPicPr preferRelativeResize="0"/>
          <p:nvPr/>
        </p:nvPicPr>
        <p:blipFill rotWithShape="1">
          <a:blip r:embed="rId9">
            <a:alphaModFix/>
          </a:blip>
          <a:srcRect l="19590" t="30105" r="31641" b="22972"/>
          <a:stretch/>
        </p:blipFill>
        <p:spPr>
          <a:xfrm>
            <a:off x="3652665" y="3439860"/>
            <a:ext cx="1192297" cy="114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6"/>
          <p:cNvPicPr preferRelativeResize="0"/>
          <p:nvPr/>
        </p:nvPicPr>
        <p:blipFill rotWithShape="1">
          <a:blip r:embed="rId10">
            <a:alphaModFix/>
          </a:blip>
          <a:srcRect l="30853" t="18092" r="26730" b="27476"/>
          <a:stretch/>
        </p:blipFill>
        <p:spPr>
          <a:xfrm>
            <a:off x="441864" y="3313685"/>
            <a:ext cx="1191988" cy="152953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6"/>
          <p:cNvSpPr txBox="1"/>
          <p:nvPr/>
        </p:nvSpPr>
        <p:spPr>
          <a:xfrm>
            <a:off x="216925" y="905688"/>
            <a:ext cx="78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method recovers valid 3D shape from observed partial point clouds.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1" name="Google Shape;921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7725" y="1423175"/>
            <a:ext cx="8286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2"/>
    </mc:Choice>
    <mc:Fallback xmlns="">
      <p:transition spd="slow" advTm="1210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7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Experiment: interpolation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7" name="Google Shape;927;p47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7"/>
          <p:cNvSpPr txBox="1"/>
          <p:nvPr/>
        </p:nvSpPr>
        <p:spPr>
          <a:xfrm>
            <a:off x="216925" y="905688"/>
            <a:ext cx="78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Interpolated shapes by DeepSDF show unrealistic deformation, whereas our method faithfully interpolates shapes in between.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9" name="Google Shape;929;p47"/>
          <p:cNvSpPr txBox="1"/>
          <p:nvPr/>
        </p:nvSpPr>
        <p:spPr>
          <a:xfrm>
            <a:off x="6707078" y="1603075"/>
            <a:ext cx="57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0" name="Google Shape;930;p47"/>
          <p:cNvSpPr txBox="1"/>
          <p:nvPr/>
        </p:nvSpPr>
        <p:spPr>
          <a:xfrm>
            <a:off x="4200726" y="1643700"/>
            <a:ext cx="9771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DeepSDF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1" name="Google Shape;931;p47"/>
          <p:cNvPicPr preferRelativeResize="0"/>
          <p:nvPr/>
        </p:nvPicPr>
        <p:blipFill rotWithShape="1">
          <a:blip r:embed="rId3">
            <a:alphaModFix/>
          </a:blip>
          <a:srcRect l="12498" t="34280" r="26084" b="18306"/>
          <a:stretch/>
        </p:blipFill>
        <p:spPr>
          <a:xfrm>
            <a:off x="1049850" y="2133023"/>
            <a:ext cx="1162781" cy="897672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7"/>
          <p:cNvSpPr txBox="1"/>
          <p:nvPr/>
        </p:nvSpPr>
        <p:spPr>
          <a:xfrm>
            <a:off x="1795526" y="1643698"/>
            <a:ext cx="9771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3" name="Google Shape;933;p47"/>
          <p:cNvPicPr preferRelativeResize="0"/>
          <p:nvPr/>
        </p:nvPicPr>
        <p:blipFill rotWithShape="1">
          <a:blip r:embed="rId4">
            <a:alphaModFix/>
          </a:blip>
          <a:srcRect l="26262" t="47932" r="27760" b="12499"/>
          <a:stretch/>
        </p:blipFill>
        <p:spPr>
          <a:xfrm>
            <a:off x="2238558" y="2391441"/>
            <a:ext cx="870458" cy="74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5">
            <a:alphaModFix/>
          </a:blip>
          <a:srcRect l="26272" t="10000" r="20834" b="23333"/>
          <a:stretch/>
        </p:blipFill>
        <p:spPr>
          <a:xfrm>
            <a:off x="1222038" y="3370122"/>
            <a:ext cx="977028" cy="114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7"/>
          <p:cNvPicPr preferRelativeResize="0"/>
          <p:nvPr/>
        </p:nvPicPr>
        <p:blipFill rotWithShape="1">
          <a:blip r:embed="rId6">
            <a:alphaModFix/>
          </a:blip>
          <a:srcRect l="29355" t="41666" r="17750" b="25005"/>
          <a:stretch/>
        </p:blipFill>
        <p:spPr>
          <a:xfrm>
            <a:off x="2107532" y="3726627"/>
            <a:ext cx="977028" cy="57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7"/>
          <p:cNvPicPr preferRelativeResize="0"/>
          <p:nvPr/>
        </p:nvPicPr>
        <p:blipFill rotWithShape="1">
          <a:blip r:embed="rId7">
            <a:alphaModFix/>
          </a:blip>
          <a:srcRect l="15830" t="25095" r="12797" b="24633"/>
          <a:stretch/>
        </p:blipFill>
        <p:spPr>
          <a:xfrm>
            <a:off x="5986018" y="1968508"/>
            <a:ext cx="1842388" cy="12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7"/>
          <p:cNvPicPr preferRelativeResize="0"/>
          <p:nvPr/>
        </p:nvPicPr>
        <p:blipFill rotWithShape="1">
          <a:blip r:embed="rId8">
            <a:alphaModFix/>
          </a:blip>
          <a:srcRect l="16102" t="25815" r="14070" b="24046"/>
          <a:stretch/>
        </p:blipFill>
        <p:spPr>
          <a:xfrm>
            <a:off x="3838622" y="1995939"/>
            <a:ext cx="1802442" cy="129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7"/>
          <p:cNvPicPr preferRelativeResize="0"/>
          <p:nvPr/>
        </p:nvPicPr>
        <p:blipFill rotWithShape="1">
          <a:blip r:embed="rId9">
            <a:alphaModFix/>
          </a:blip>
          <a:srcRect l="12519" t="30585" r="13837" b="4297"/>
          <a:stretch/>
        </p:blipFill>
        <p:spPr>
          <a:xfrm>
            <a:off x="5924557" y="3235263"/>
            <a:ext cx="1802442" cy="159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7"/>
          <p:cNvPicPr preferRelativeResize="0"/>
          <p:nvPr/>
        </p:nvPicPr>
        <p:blipFill rotWithShape="1">
          <a:blip r:embed="rId10">
            <a:alphaModFix/>
          </a:blip>
          <a:srcRect l="13727" t="28931" r="12629" b="5951"/>
          <a:stretch/>
        </p:blipFill>
        <p:spPr>
          <a:xfrm>
            <a:off x="3838622" y="3216343"/>
            <a:ext cx="1802442" cy="159373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7"/>
          <p:cNvSpPr/>
          <p:nvPr/>
        </p:nvSpPr>
        <p:spPr>
          <a:xfrm>
            <a:off x="3195778" y="3261577"/>
            <a:ext cx="531600" cy="38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4"/>
    </mc:Choice>
    <mc:Fallback xmlns="">
      <p:transition spd="slow" advTm="2791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9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4" name="Google Shape;1094;p59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5" name="Google Shape;1095;p59"/>
          <p:cNvSpPr txBox="1"/>
          <p:nvPr/>
        </p:nvSpPr>
        <p:spPr>
          <a:xfrm>
            <a:off x="216925" y="905700"/>
            <a:ext cx="82212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 Articulated Signed Distance Functions (A-SDF) to model daily articulated objects.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 to animate shapes.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reconstruction, interpolation and extrapolation results.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interestingly, our model can generalize to real-world depth images.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6"/>
    </mc:Choice>
    <mc:Fallback xmlns="">
      <p:transition spd="slow" advTm="3646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8"/>
          <p:cNvSpPr txBox="1"/>
          <p:nvPr/>
        </p:nvSpPr>
        <p:spPr>
          <a:xfrm>
            <a:off x="82950" y="2079150"/>
            <a:ext cx="8978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Thanks!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Project Page: </a:t>
            </a:r>
            <a:r>
              <a:rPr lang="en" sz="3000" b="1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https://jitengmu.github.io/A-SDF/</a:t>
            </a:r>
            <a:endParaRPr sz="3000" b="1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3"/>
    </mc:Choice>
    <mc:Fallback xmlns="">
      <p:transition spd="slow" advTm="62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Motivation: representing general articulated objects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1" name="Google Shape;121;p27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7"/>
          <p:cNvSpPr txBox="1"/>
          <p:nvPr/>
        </p:nvSpPr>
        <p:spPr>
          <a:xfrm>
            <a:off x="4529100" y="4774200"/>
            <a:ext cx="461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Loper et al. SMPL: A Skinned Multi-Person Linear Model. ACM transactions on graphics (TOG), 2015.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Romero et al. Embodied hands: Modeling and capturing hands and bodies together. ACM Transactions on Graphics (TOG), 2017.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credit: https://www.photonics.com/Articles/Vision_helps_robots_help_you/a54525</a:t>
            </a:r>
            <a:endParaRPr sz="60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" y="2043025"/>
            <a:ext cx="2652750" cy="14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7"/>
          <p:cNvCxnSpPr/>
          <p:nvPr/>
        </p:nvCxnSpPr>
        <p:spPr>
          <a:xfrm>
            <a:off x="3055925" y="2789588"/>
            <a:ext cx="2064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27"/>
          <p:cNvSpPr txBox="1"/>
          <p:nvPr/>
        </p:nvSpPr>
        <p:spPr>
          <a:xfrm>
            <a:off x="2893175" y="235887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the articulated shape?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346525" y="158072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the refrigerator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50" y="1069000"/>
            <a:ext cx="1431125" cy="1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6105000" y="730300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models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5">
            <a:alphaModFix/>
          </a:blip>
          <a:srcRect l="64027"/>
          <a:stretch/>
        </p:blipFill>
        <p:spPr>
          <a:xfrm>
            <a:off x="7455700" y="1110600"/>
            <a:ext cx="1628117" cy="1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/>
        </p:nvSpPr>
        <p:spPr>
          <a:xfrm>
            <a:off x="5532875" y="2301551"/>
            <a:ext cx="1683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imes New Roman"/>
                <a:ea typeface="Times New Roman"/>
                <a:cs typeface="Times New Roman"/>
                <a:sym typeface="Times New Roman"/>
              </a:rPr>
              <a:t>SMPL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Loper et al., TOG 2015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7209275" y="2301551"/>
            <a:ext cx="1683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imes New Roman"/>
                <a:ea typeface="Times New Roman"/>
                <a:cs typeface="Times New Roman"/>
                <a:sym typeface="Times New Roman"/>
              </a:rPr>
              <a:t>MANO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Romero et al., TOG 2017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6"/>
    </mc:Choice>
    <mc:Fallback xmlns="">
      <p:transition spd="slow" advTm="288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Motivation: representing general articulated objects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7" name="Google Shape;137;p28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8"/>
          <p:cNvSpPr txBox="1"/>
          <p:nvPr/>
        </p:nvSpPr>
        <p:spPr>
          <a:xfrm>
            <a:off x="4529100" y="4774200"/>
            <a:ext cx="461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Loper et al. SMPL: A Skinned Multi-Person Linear Model. ACM transactions on graphics (TOG), 2015.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Romero et al. Embodied hands: Modeling and capturing hands and bodies together. ACM Transactions on Graphics (TOG), 2017.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credit: https://www.photonics.com/Articles/Vision_helps_robots_help_you/a54525</a:t>
            </a:r>
            <a:endParaRPr sz="600"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" y="2043025"/>
            <a:ext cx="2652750" cy="149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8"/>
          <p:cNvCxnSpPr/>
          <p:nvPr/>
        </p:nvCxnSpPr>
        <p:spPr>
          <a:xfrm>
            <a:off x="3055925" y="2789588"/>
            <a:ext cx="2064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28"/>
          <p:cNvSpPr txBox="1"/>
          <p:nvPr/>
        </p:nvSpPr>
        <p:spPr>
          <a:xfrm>
            <a:off x="2893175" y="235887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the articulated shape?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346525" y="1580725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the refrigerator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50" y="1069000"/>
            <a:ext cx="1431125" cy="1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6105000" y="730300"/>
            <a:ext cx="22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Parametric models for humans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5">
            <a:alphaModFix/>
          </a:blip>
          <a:srcRect l="64027"/>
          <a:stretch/>
        </p:blipFill>
        <p:spPr>
          <a:xfrm>
            <a:off x="7455700" y="1110600"/>
            <a:ext cx="1628117" cy="12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5532875" y="2301551"/>
            <a:ext cx="1683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imes New Roman"/>
                <a:ea typeface="Times New Roman"/>
                <a:cs typeface="Times New Roman"/>
                <a:sym typeface="Times New Roman"/>
              </a:rPr>
              <a:t>SMPL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Loper et al., TOG 2015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7209275" y="2301551"/>
            <a:ext cx="1683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imes New Roman"/>
                <a:ea typeface="Times New Roman"/>
                <a:cs typeface="Times New Roman"/>
                <a:sym typeface="Times New Roman"/>
              </a:rPr>
              <a:t>MANO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Romero et al., TOG 2017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6">
            <a:alphaModFix/>
          </a:blip>
          <a:srcRect l="26756" t="22355" r="26129" b="20278"/>
          <a:stretch/>
        </p:blipFill>
        <p:spPr>
          <a:xfrm>
            <a:off x="5897673" y="3329725"/>
            <a:ext cx="1197086" cy="145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5959461" y="2991025"/>
            <a:ext cx="2499627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articulated objects?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7">
            <a:alphaModFix/>
          </a:blip>
          <a:srcRect l="19652" t="35465" r="19671" b="27617"/>
          <a:stretch/>
        </p:blipFill>
        <p:spPr>
          <a:xfrm>
            <a:off x="7270424" y="3536150"/>
            <a:ext cx="1813401" cy="11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8"/>
    </mc:Choice>
    <mc:Fallback xmlns="">
      <p:transition spd="slow" advTm="168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l="15564" t="20033" r="17661" b="24534"/>
          <a:stretch/>
        </p:blipFill>
        <p:spPr>
          <a:xfrm>
            <a:off x="86875" y="2750950"/>
            <a:ext cx="1467300" cy="12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/>
          <p:nvPr/>
        </p:nvSpPr>
        <p:spPr>
          <a:xfrm rot="-5400000">
            <a:off x="1936875" y="3073750"/>
            <a:ext cx="751500" cy="5634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719" y="3245711"/>
            <a:ext cx="19431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/>
        </p:nvSpPr>
        <p:spPr>
          <a:xfrm>
            <a:off x="86875" y="2497775"/>
            <a:ext cx="1526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Shape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86875" y="106400"/>
            <a:ext cx="897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Highlight: a differentiable category-level articulated object representation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216925" y="905688"/>
            <a:ext cx="780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 one shape, we can deform the shape by fixing the inferred shape code and only manipulating the articulation code (represented by joint angles).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5">
            <a:alphaModFix/>
          </a:blip>
          <a:srcRect l="27381" t="24621" r="27367" b="34869"/>
          <a:stretch/>
        </p:blipFill>
        <p:spPr>
          <a:xfrm>
            <a:off x="7344125" y="2464926"/>
            <a:ext cx="1461000" cy="1307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/>
          <p:nvPr/>
        </p:nvSpPr>
        <p:spPr>
          <a:xfrm rot="5400000">
            <a:off x="6175050" y="3076050"/>
            <a:ext cx="751500" cy="563400"/>
          </a:xfrm>
          <a:prstGeom prst="trapezoid">
            <a:avLst>
              <a:gd name="adj" fmla="val 25000"/>
            </a:avLst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 txBox="1"/>
          <p:nvPr/>
        </p:nvSpPr>
        <p:spPr>
          <a:xfrm>
            <a:off x="3475625" y="2024200"/>
            <a:ext cx="18093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Inferred Shape Code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3937600" y="2457125"/>
            <a:ext cx="780900" cy="777300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6"/>
          <p:cNvSpPr/>
          <p:nvPr/>
        </p:nvSpPr>
        <p:spPr>
          <a:xfrm>
            <a:off x="4334523" y="2897375"/>
            <a:ext cx="91500" cy="915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4531225" y="2668775"/>
            <a:ext cx="91500" cy="915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6"/>
          <p:cNvSpPr/>
          <p:nvPr/>
        </p:nvSpPr>
        <p:spPr>
          <a:xfrm>
            <a:off x="4074025" y="2744975"/>
            <a:ext cx="91500" cy="915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4302625" y="2668775"/>
            <a:ext cx="91500" cy="91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26"/>
          <p:cNvCxnSpPr>
            <a:stCxn id="119" idx="6"/>
            <a:endCxn id="116" idx="2"/>
          </p:cNvCxnSpPr>
          <p:nvPr/>
        </p:nvCxnSpPr>
        <p:spPr>
          <a:xfrm>
            <a:off x="4426023" y="2943125"/>
            <a:ext cx="1843200" cy="41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129" y="3248011"/>
            <a:ext cx="194310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6"/>
          <p:cNvCxnSpPr>
            <a:stCxn id="116" idx="0"/>
          </p:cNvCxnSpPr>
          <p:nvPr/>
        </p:nvCxnSpPr>
        <p:spPr>
          <a:xfrm>
            <a:off x="6832500" y="3357750"/>
            <a:ext cx="75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6"/>
          <p:cNvCxnSpPr>
            <a:endCxn id="116" idx="2"/>
          </p:cNvCxnSpPr>
          <p:nvPr/>
        </p:nvCxnSpPr>
        <p:spPr>
          <a:xfrm rot="10800000" flipH="1">
            <a:off x="4808100" y="3357750"/>
            <a:ext cx="1461000" cy="38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7" name="Google Shape;127;p26"/>
          <p:cNvPicPr preferRelativeResize="0"/>
          <p:nvPr/>
        </p:nvPicPr>
        <p:blipFill rotWithShape="1">
          <a:blip r:embed="rId5">
            <a:alphaModFix/>
          </a:blip>
          <a:srcRect l="15609" t="64535" r="14391" b="24687"/>
          <a:stretch/>
        </p:blipFill>
        <p:spPr>
          <a:xfrm>
            <a:off x="2905475" y="3740287"/>
            <a:ext cx="3805228" cy="5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6"/>
          <p:cNvCxnSpPr>
            <a:stCxn id="129" idx="3"/>
            <a:endCxn id="130" idx="0"/>
          </p:cNvCxnSpPr>
          <p:nvPr/>
        </p:nvCxnSpPr>
        <p:spPr>
          <a:xfrm rot="10800000" flipH="1">
            <a:off x="1554175" y="3355500"/>
            <a:ext cx="4767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26"/>
          <p:cNvCxnSpPr>
            <a:stCxn id="130" idx="2"/>
          </p:cNvCxnSpPr>
          <p:nvPr/>
        </p:nvCxnSpPr>
        <p:spPr>
          <a:xfrm rot="10800000" flipH="1">
            <a:off x="2594325" y="2943250"/>
            <a:ext cx="1740300" cy="412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26"/>
          <p:cNvSpPr txBox="1"/>
          <p:nvPr/>
        </p:nvSpPr>
        <p:spPr>
          <a:xfrm>
            <a:off x="2068950" y="2650175"/>
            <a:ext cx="5253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" name="Google Shape;133;p26"/>
          <p:cNvCxnSpPr/>
          <p:nvPr/>
        </p:nvCxnSpPr>
        <p:spPr>
          <a:xfrm>
            <a:off x="136400" y="599875"/>
            <a:ext cx="88134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6"/>
          <p:cNvSpPr txBox="1"/>
          <p:nvPr/>
        </p:nvSpPr>
        <p:spPr>
          <a:xfrm>
            <a:off x="2859004" y="3747633"/>
            <a:ext cx="1340400" cy="5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Joint Angle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6288150" y="2654528"/>
            <a:ext cx="5253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MLP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7478287" y="2269175"/>
            <a:ext cx="1526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Generated Shape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1"/>
    </mc:Choice>
    <mc:Fallback xmlns="">
      <p:transition spd="slow" advTm="304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776175" y="4701125"/>
            <a:ext cx="77829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Refrigerator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l="12326" t="24385" r="11395"/>
          <a:stretch/>
        </p:blipFill>
        <p:spPr>
          <a:xfrm>
            <a:off x="2686488" y="2904312"/>
            <a:ext cx="1743751" cy="17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l="22425" t="21241" r="23155" b="19688"/>
          <a:stretch/>
        </p:blipFill>
        <p:spPr>
          <a:xfrm>
            <a:off x="2872550" y="1485738"/>
            <a:ext cx="1244024" cy="13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5">
            <a:alphaModFix/>
          </a:blip>
          <a:srcRect l="24726" t="24385" r="25117" b="21086"/>
          <a:stretch/>
        </p:blipFill>
        <p:spPr>
          <a:xfrm>
            <a:off x="4876413" y="1587300"/>
            <a:ext cx="1146576" cy="12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6">
            <a:alphaModFix/>
          </a:blip>
          <a:srcRect l="11374" t="22354" r="13741"/>
          <a:stretch/>
        </p:blipFill>
        <p:spPr>
          <a:xfrm>
            <a:off x="4668200" y="2833885"/>
            <a:ext cx="1711850" cy="17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7">
            <a:alphaModFix/>
          </a:blip>
          <a:srcRect l="30867" t="22357" r="27965" b="20898"/>
          <a:stretch/>
        </p:blipFill>
        <p:spPr>
          <a:xfrm>
            <a:off x="7011450" y="1471075"/>
            <a:ext cx="941075" cy="1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8">
            <a:alphaModFix/>
          </a:blip>
          <a:srcRect l="32225" t="30724" r="33817" b="10952"/>
          <a:stretch/>
        </p:blipFill>
        <p:spPr>
          <a:xfrm>
            <a:off x="5056300" y="0"/>
            <a:ext cx="786216" cy="13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9">
            <a:alphaModFix/>
          </a:blip>
          <a:srcRect l="24268" t="27555" r="29958" b="18678"/>
          <a:stretch/>
        </p:blipFill>
        <p:spPr>
          <a:xfrm>
            <a:off x="2995638" y="20957"/>
            <a:ext cx="1146575" cy="13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 rotWithShape="1">
          <a:blip r:embed="rId10">
            <a:alphaModFix/>
          </a:blip>
          <a:srcRect l="36061" t="29114" r="36728" b="17524"/>
          <a:stretch/>
        </p:blipFill>
        <p:spPr>
          <a:xfrm>
            <a:off x="7138612" y="35625"/>
            <a:ext cx="686738" cy="134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7"/>
          <p:cNvCxnSpPr/>
          <p:nvPr/>
        </p:nvCxnSpPr>
        <p:spPr>
          <a:xfrm rot="10800000">
            <a:off x="552873" y="1426723"/>
            <a:ext cx="85050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2" name="Google Shape;152;p27"/>
          <p:cNvSpPr txBox="1"/>
          <p:nvPr/>
        </p:nvSpPr>
        <p:spPr>
          <a:xfrm>
            <a:off x="-20400" y="521287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1503600" y="2034655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View 1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1503600" y="3317650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View 2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-20400" y="2631850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Picture 8" descr="A picture containing text, glass, container&#10;&#10;Description automatically generated">
            <a:extLst>
              <a:ext uri="{FF2B5EF4-FFF2-40B4-BE49-F238E27FC236}">
                <a16:creationId xmlns:a16="http://schemas.microsoft.com/office/drawing/2014/main" id="{99FD2887-63A9-134F-99CF-3EA26200CC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50" t="19044" r="12875"/>
          <a:stretch/>
        </p:blipFill>
        <p:spPr>
          <a:xfrm>
            <a:off x="6556364" y="2706872"/>
            <a:ext cx="1829222" cy="1896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6"/>
    </mc:Choice>
    <mc:Fallback xmlns="">
      <p:transition spd="slow" advTm="289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l="9481" t="28612" r="12612"/>
          <a:stretch/>
        </p:blipFill>
        <p:spPr>
          <a:xfrm>
            <a:off x="2723700" y="2947261"/>
            <a:ext cx="1746194" cy="16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l="11421" t="32876" r="12993"/>
          <a:stretch/>
        </p:blipFill>
        <p:spPr>
          <a:xfrm>
            <a:off x="4713155" y="3042818"/>
            <a:ext cx="1694044" cy="150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l="11810" t="28612" r="13153"/>
          <a:stretch/>
        </p:blipFill>
        <p:spPr>
          <a:xfrm>
            <a:off x="6776432" y="2947261"/>
            <a:ext cx="1681788" cy="160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6">
            <a:alphaModFix/>
          </a:blip>
          <a:srcRect l="19652" t="35465" b="27617"/>
          <a:stretch/>
        </p:blipFill>
        <p:spPr>
          <a:xfrm>
            <a:off x="2848221" y="1722310"/>
            <a:ext cx="2401257" cy="110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776175" y="4701125"/>
            <a:ext cx="77829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Eyeglasses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-20400" y="521287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503600" y="2034655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View 1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503600" y="3317650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Times New Roman"/>
                <a:ea typeface="Times New Roman"/>
                <a:cs typeface="Times New Roman"/>
                <a:sym typeface="Times New Roman"/>
              </a:rPr>
              <a:t>View 2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-20400" y="2631850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" name="Google Shape;169;p28"/>
          <p:cNvCxnSpPr/>
          <p:nvPr/>
        </p:nvCxnSpPr>
        <p:spPr>
          <a:xfrm rot="10800000">
            <a:off x="552873" y="1426723"/>
            <a:ext cx="85050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0" name="Google Shape;170;p28"/>
          <p:cNvPicPr preferRelativeResize="0"/>
          <p:nvPr/>
        </p:nvPicPr>
        <p:blipFill rotWithShape="1">
          <a:blip r:embed="rId7">
            <a:alphaModFix/>
          </a:blip>
          <a:srcRect l="14878" t="30507" r="32861" b="33034"/>
          <a:stretch/>
        </p:blipFill>
        <p:spPr>
          <a:xfrm>
            <a:off x="6776425" y="255063"/>
            <a:ext cx="1433600" cy="10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8">
            <a:alphaModFix/>
          </a:blip>
          <a:srcRect l="16609" t="33482" r="23362" b="30059"/>
          <a:stretch/>
        </p:blipFill>
        <p:spPr>
          <a:xfrm>
            <a:off x="4572000" y="255063"/>
            <a:ext cx="1646700" cy="100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9">
            <a:alphaModFix/>
          </a:blip>
          <a:srcRect l="18106" t="34436" r="25344" b="35433"/>
          <a:stretch/>
        </p:blipFill>
        <p:spPr>
          <a:xfrm>
            <a:off x="2723700" y="304625"/>
            <a:ext cx="1551226" cy="8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10">
            <a:alphaModFix/>
          </a:blip>
          <a:srcRect l="21916" t="35425" r="19655" b="24550"/>
          <a:stretch/>
        </p:blipFill>
        <p:spPr>
          <a:xfrm>
            <a:off x="4779113" y="1722300"/>
            <a:ext cx="1746194" cy="11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1">
            <a:alphaModFix/>
          </a:blip>
          <a:srcRect l="19652" t="34641" r="18721" b="28439"/>
          <a:stretch/>
        </p:blipFill>
        <p:spPr>
          <a:xfrm>
            <a:off x="6846659" y="1768699"/>
            <a:ext cx="1841791" cy="110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4"/>
    </mc:Choice>
    <mc:Fallback xmlns="">
      <p:transition spd="slow" advTm="1205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776175" y="4701125"/>
            <a:ext cx="77829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Washing Machine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-20400" y="521287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l="23163" t="26250" r="25385" b="20132"/>
          <a:stretch/>
        </p:blipFill>
        <p:spPr>
          <a:xfrm>
            <a:off x="2674808" y="18863"/>
            <a:ext cx="131673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l="24803" t="25583" r="22095" b="17040"/>
          <a:stretch/>
        </p:blipFill>
        <p:spPr>
          <a:xfrm>
            <a:off x="5105694" y="61322"/>
            <a:ext cx="12801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5">
            <a:alphaModFix/>
          </a:blip>
          <a:srcRect l="30619" t="27592" r="27907" b="23658"/>
          <a:stretch/>
        </p:blipFill>
        <p:spPr>
          <a:xfrm>
            <a:off x="7386375" y="67776"/>
            <a:ext cx="11521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6">
            <a:alphaModFix/>
          </a:blip>
          <a:srcRect l="11256" t="26053" r="15023" b="18959"/>
          <a:stretch/>
        </p:blipFill>
        <p:spPr>
          <a:xfrm>
            <a:off x="2632275" y="2143657"/>
            <a:ext cx="1803149" cy="13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7">
            <a:alphaModFix/>
          </a:blip>
          <a:srcRect l="10460" t="27610" r="15820" b="20597"/>
          <a:stretch/>
        </p:blipFill>
        <p:spPr>
          <a:xfrm>
            <a:off x="4881050" y="2178554"/>
            <a:ext cx="1803149" cy="126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8">
            <a:alphaModFix/>
          </a:blip>
          <a:srcRect l="10615" t="22963" r="15665" b="22045"/>
          <a:stretch/>
        </p:blipFill>
        <p:spPr>
          <a:xfrm>
            <a:off x="7053625" y="2053727"/>
            <a:ext cx="1803149" cy="13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6">
            <a:alphaModFix/>
          </a:blip>
          <a:srcRect l="11256" t="81321" r="15023" b="6378"/>
          <a:stretch/>
        </p:blipFill>
        <p:spPr>
          <a:xfrm>
            <a:off x="2632275" y="3419549"/>
            <a:ext cx="1803149" cy="30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7">
            <a:alphaModFix/>
          </a:blip>
          <a:srcRect l="10460" t="83367" r="15820" b="6634"/>
          <a:stretch/>
        </p:blipFill>
        <p:spPr>
          <a:xfrm>
            <a:off x="4881050" y="3444959"/>
            <a:ext cx="1803149" cy="2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8">
            <a:alphaModFix/>
          </a:blip>
          <a:srcRect l="10615" t="82954" r="15665" b="7047"/>
          <a:stretch/>
        </p:blipFill>
        <p:spPr>
          <a:xfrm>
            <a:off x="7206025" y="3444949"/>
            <a:ext cx="1803149" cy="24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9"/>
          <p:cNvCxnSpPr/>
          <p:nvPr/>
        </p:nvCxnSpPr>
        <p:spPr>
          <a:xfrm rot="10800000">
            <a:off x="552873" y="1426723"/>
            <a:ext cx="8505000" cy="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1" name="Google Shape;191;p29"/>
          <p:cNvSpPr txBox="1"/>
          <p:nvPr/>
        </p:nvSpPr>
        <p:spPr>
          <a:xfrm>
            <a:off x="-20400" y="2631850"/>
            <a:ext cx="1646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6"/>
    </mc:Choice>
    <mc:Fallback xmlns="">
      <p:transition spd="slow" advTm="1060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1446</Words>
  <Application>Microsoft Macintosh PowerPoint</Application>
  <PresentationFormat>On-screen Show (16:9)</PresentationFormat>
  <Paragraphs>388</Paragraphs>
  <Slides>33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Proxima Nova</vt:lpstr>
      <vt:lpstr>Simple Light</vt:lpstr>
      <vt:lpstr>Simple Light</vt:lpstr>
      <vt:lpstr>A-SDF: Learning Disentangled Signed Distance Functions  for Articulated Shape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A-SDF: Learning Disentangled Signed Distance Functions  for Articulated Shape Representation</dc:title>
  <cp:lastModifiedBy>Jiteng Mu</cp:lastModifiedBy>
  <cp:revision>3</cp:revision>
  <dcterms:modified xsi:type="dcterms:W3CDTF">2021-10-21T23:39:51Z</dcterms:modified>
</cp:coreProperties>
</file>